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6" r:id="rId4"/>
    <p:sldId id="264" r:id="rId5"/>
    <p:sldId id="265" r:id="rId6"/>
    <p:sldId id="263" r:id="rId7"/>
    <p:sldId id="259" r:id="rId8"/>
    <p:sldId id="267" r:id="rId9"/>
    <p:sldId id="275" r:id="rId10"/>
    <p:sldId id="276" r:id="rId11"/>
    <p:sldId id="268" r:id="rId12"/>
    <p:sldId id="269" r:id="rId13"/>
    <p:sldId id="278" r:id="rId14"/>
    <p:sldId id="277" r:id="rId15"/>
    <p:sldId id="270" r:id="rId16"/>
    <p:sldId id="272" r:id="rId17"/>
    <p:sldId id="27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A4AA9-5F37-44CF-B1C0-BFDA04B45526}"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4C3B5-42AA-4CDD-9EED-EBDF7584567F}" type="slidenum">
              <a:rPr lang="en-US" smtClean="0"/>
              <a:t>‹#›</a:t>
            </a:fld>
            <a:endParaRPr lang="en-US"/>
          </a:p>
        </p:txBody>
      </p:sp>
    </p:spTree>
    <p:extLst>
      <p:ext uri="{BB962C8B-B14F-4D97-AF65-F5344CB8AC3E}">
        <p14:creationId xmlns:p14="http://schemas.microsoft.com/office/powerpoint/2010/main" val="23774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3497-E96B-46FC-8F01-3E52DE00F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3C51A-4672-4D1E-B995-3AA3A129AD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0824D-FF82-4F4C-A386-70AD8164899E}"/>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5" name="Footer Placeholder 4">
            <a:extLst>
              <a:ext uri="{FF2B5EF4-FFF2-40B4-BE49-F238E27FC236}">
                <a16:creationId xmlns:a16="http://schemas.microsoft.com/office/drawing/2014/main" id="{3B3BF501-4A49-42DB-AD0B-81FE0F288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D6919-D1DA-416F-9E4F-1402B78AD841}"/>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12727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EA0B-C10A-41F8-BF18-3305696303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44207-DAC2-4181-A27A-279335C585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1CF2B-B20F-4864-B907-FBDF39975E73}"/>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5" name="Footer Placeholder 4">
            <a:extLst>
              <a:ext uri="{FF2B5EF4-FFF2-40B4-BE49-F238E27FC236}">
                <a16:creationId xmlns:a16="http://schemas.microsoft.com/office/drawing/2014/main" id="{FA6F5BF7-441A-4CD0-9E47-D95EED91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9BE23-63A2-4E08-80EB-A981A1B10FB8}"/>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244202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345B0-E34D-4F45-B257-4EEF9DB528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19407D-B906-4233-8977-2BC653A387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3BD08-9263-4735-BFDE-3F29913BF8DD}"/>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5" name="Footer Placeholder 4">
            <a:extLst>
              <a:ext uri="{FF2B5EF4-FFF2-40B4-BE49-F238E27FC236}">
                <a16:creationId xmlns:a16="http://schemas.microsoft.com/office/drawing/2014/main" id="{47F77F73-574C-4E6D-B5A8-732F52356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44D93-3174-4666-B720-C539A4E2C338}"/>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198959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B81C-7D6A-4E07-988D-E86E01286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A70CE-E46C-4A70-AC26-5E42577DA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D7E6E-9D09-4271-80E9-B92613A74236}"/>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5" name="Footer Placeholder 4">
            <a:extLst>
              <a:ext uri="{FF2B5EF4-FFF2-40B4-BE49-F238E27FC236}">
                <a16:creationId xmlns:a16="http://schemas.microsoft.com/office/drawing/2014/main" id="{44CAA3FF-D38F-4215-8D0F-D8028E189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9AA4E-5AF8-4FED-97D7-64B55D68A1FE}"/>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121334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330E-210B-4DD7-BF5A-9AA04F9C8B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81B76-2CAD-40FE-8E92-7F5067BA2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BFFCA-0C86-47B2-883B-C2BE874FB33A}"/>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5" name="Footer Placeholder 4">
            <a:extLst>
              <a:ext uri="{FF2B5EF4-FFF2-40B4-BE49-F238E27FC236}">
                <a16:creationId xmlns:a16="http://schemas.microsoft.com/office/drawing/2014/main" id="{E54ECE00-6F21-4D90-BA34-DB6103EB4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E178F-8CD5-4D0E-8E5D-FDF61F5AACED}"/>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162706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FE7D-E472-49DA-B89E-77A247C6E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FB6E2-FBF7-492A-9862-FE7600BFA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F25D5B-7FAD-45B0-AC55-1E5FDC5713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BEDD8C-1E9C-4FD7-AE2D-A30069470791}"/>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6" name="Footer Placeholder 5">
            <a:extLst>
              <a:ext uri="{FF2B5EF4-FFF2-40B4-BE49-F238E27FC236}">
                <a16:creationId xmlns:a16="http://schemas.microsoft.com/office/drawing/2014/main" id="{42DD286A-A03E-45BD-B753-8229D60A1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110FE-E03F-4323-B225-2C9D8259C621}"/>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198077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1F4B-6F4D-43A6-9CA7-3596970E23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0CD24-3CE0-4CE0-A983-FDBD219401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80B69-2B67-437A-B087-A0F52E44C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CB9DF-B1E8-43AD-8BDF-F7FC1F83F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072E2E-BA62-4D07-AC61-C32D1C682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D0DE62-1EC7-42E8-89C9-158090066B12}"/>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8" name="Footer Placeholder 7">
            <a:extLst>
              <a:ext uri="{FF2B5EF4-FFF2-40B4-BE49-F238E27FC236}">
                <a16:creationId xmlns:a16="http://schemas.microsoft.com/office/drawing/2014/main" id="{376A8679-7C01-4F27-A625-AB7DA29FDC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85536A-D724-4DC4-BBC4-588AC0ADDE37}"/>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320871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8FC7-7577-4E85-988C-B81C81B7E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EF6EC1-7F57-44FB-AE6C-881C06ACBF31}"/>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4" name="Footer Placeholder 3">
            <a:extLst>
              <a:ext uri="{FF2B5EF4-FFF2-40B4-BE49-F238E27FC236}">
                <a16:creationId xmlns:a16="http://schemas.microsoft.com/office/drawing/2014/main" id="{AB2A490F-9750-458B-BC65-2A84ED659D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EAD3-92FA-48AA-AF4E-952ECC6BB4A7}"/>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90278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30437-F734-4377-B30B-6ABDFBDC856A}"/>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3" name="Footer Placeholder 2">
            <a:extLst>
              <a:ext uri="{FF2B5EF4-FFF2-40B4-BE49-F238E27FC236}">
                <a16:creationId xmlns:a16="http://schemas.microsoft.com/office/drawing/2014/main" id="{CBAF33DB-0A99-4417-9E8E-45030A4949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EBD60D-CD59-4C8B-847D-856E5E918818}"/>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221451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320E-1A05-42FB-B915-B4C040551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E65FA1-2187-42AA-8855-734DAC566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21551-17F7-4087-BC42-AD3EDF2D8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0E214-490A-4CC7-A372-A89407A3CB95}"/>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6" name="Footer Placeholder 5">
            <a:extLst>
              <a:ext uri="{FF2B5EF4-FFF2-40B4-BE49-F238E27FC236}">
                <a16:creationId xmlns:a16="http://schemas.microsoft.com/office/drawing/2014/main" id="{6BC7FA44-8792-4143-9793-AB78CB47E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1498E-79DA-4CA7-93C5-82BB57732C87}"/>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212615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49F1-D458-4560-A24D-58E444240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318B2-3C9C-4513-934B-9A6F50DC8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CFFD-6446-4A78-9288-44C19FD93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0813C-4202-49AA-8B4B-75C056F57221}"/>
              </a:ext>
            </a:extLst>
          </p:cNvPr>
          <p:cNvSpPr>
            <a:spLocks noGrp="1"/>
          </p:cNvSpPr>
          <p:nvPr>
            <p:ph type="dt" sz="half" idx="10"/>
          </p:nvPr>
        </p:nvSpPr>
        <p:spPr/>
        <p:txBody>
          <a:bodyPr/>
          <a:lstStyle/>
          <a:p>
            <a:fld id="{C63FE840-8277-4EF4-87E0-48DE6CC713D5}" type="datetimeFigureOut">
              <a:rPr lang="en-US" smtClean="0"/>
              <a:t>8/11/2024</a:t>
            </a:fld>
            <a:endParaRPr lang="en-US"/>
          </a:p>
        </p:txBody>
      </p:sp>
      <p:sp>
        <p:nvSpPr>
          <p:cNvPr id="6" name="Footer Placeholder 5">
            <a:extLst>
              <a:ext uri="{FF2B5EF4-FFF2-40B4-BE49-F238E27FC236}">
                <a16:creationId xmlns:a16="http://schemas.microsoft.com/office/drawing/2014/main" id="{3A0424EE-A912-4FD7-9844-A9836A19A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7A261-4F2E-42B9-A54B-8F6697816ADC}"/>
              </a:ext>
            </a:extLst>
          </p:cNvPr>
          <p:cNvSpPr>
            <a:spLocks noGrp="1"/>
          </p:cNvSpPr>
          <p:nvPr>
            <p:ph type="sldNum" sz="quarter" idx="12"/>
          </p:nvPr>
        </p:nvSpPr>
        <p:spPr/>
        <p:txBody>
          <a:bodyPr/>
          <a:lstStyle/>
          <a:p>
            <a:fld id="{CFC43452-8132-4AFA-84FE-A4FCF1D35655}" type="slidenum">
              <a:rPr lang="en-US" smtClean="0"/>
              <a:t>‹#›</a:t>
            </a:fld>
            <a:endParaRPr lang="en-US"/>
          </a:p>
        </p:txBody>
      </p:sp>
    </p:spTree>
    <p:extLst>
      <p:ext uri="{BB962C8B-B14F-4D97-AF65-F5344CB8AC3E}">
        <p14:creationId xmlns:p14="http://schemas.microsoft.com/office/powerpoint/2010/main" val="139290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4F75A-8A8A-4801-95BC-45905EC72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B03859-E82B-407F-94A8-3EDBDD4F5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F8B5C-9C98-4D8F-8576-BC1377136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FE840-8277-4EF4-87E0-48DE6CC713D5}" type="datetimeFigureOut">
              <a:rPr lang="en-US" smtClean="0"/>
              <a:t>8/11/2024</a:t>
            </a:fld>
            <a:endParaRPr lang="en-US"/>
          </a:p>
        </p:txBody>
      </p:sp>
      <p:sp>
        <p:nvSpPr>
          <p:cNvPr id="5" name="Footer Placeholder 4">
            <a:extLst>
              <a:ext uri="{FF2B5EF4-FFF2-40B4-BE49-F238E27FC236}">
                <a16:creationId xmlns:a16="http://schemas.microsoft.com/office/drawing/2014/main" id="{6ECC7604-DD48-4B93-AC3D-1F543812C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73657-87D7-4FCE-8286-67C35E852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43452-8132-4AFA-84FE-A4FCF1D35655}" type="slidenum">
              <a:rPr lang="en-US" smtClean="0"/>
              <a:t>‹#›</a:t>
            </a:fld>
            <a:endParaRPr lang="en-US"/>
          </a:p>
        </p:txBody>
      </p:sp>
    </p:spTree>
    <p:extLst>
      <p:ext uri="{BB962C8B-B14F-4D97-AF65-F5344CB8AC3E}">
        <p14:creationId xmlns:p14="http://schemas.microsoft.com/office/powerpoint/2010/main" val="7944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1364B2-DCFF-4761-9852-946E6879FF0D}"/>
              </a:ext>
            </a:extLst>
          </p:cNvPr>
          <p:cNvPicPr>
            <a:picLocks noChangeAspect="1"/>
          </p:cNvPicPr>
          <p:nvPr/>
        </p:nvPicPr>
        <p:blipFill>
          <a:blip r:embed="rId2">
            <a:alphaModFix amt="15000"/>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B843C8E7-0D7B-471D-BB21-A71D6585169F}"/>
              </a:ext>
            </a:extLst>
          </p:cNvPr>
          <p:cNvSpPr>
            <a:spLocks noGrp="1"/>
          </p:cNvSpPr>
          <p:nvPr>
            <p:ph type="ctrTitle"/>
          </p:nvPr>
        </p:nvSpPr>
        <p:spPr>
          <a:xfrm>
            <a:off x="749300" y="1041400"/>
            <a:ext cx="10828866" cy="2387600"/>
          </a:xfrm>
        </p:spPr>
        <p:txBody>
          <a:bodyPr/>
          <a:lstStyle/>
          <a:p>
            <a:r>
              <a:rPr lang="en-US" b="1" dirty="0">
                <a:latin typeface="Arial" panose="020B0604020202020204" pitchFamily="34" charset="0"/>
                <a:cs typeface="Arial" panose="020B0604020202020204" pitchFamily="34" charset="0"/>
              </a:rPr>
              <a:t>Odessa College: Evaluation of Student Learning</a:t>
            </a:r>
          </a:p>
        </p:txBody>
      </p:sp>
      <p:sp>
        <p:nvSpPr>
          <p:cNvPr id="7" name="Subtitle 6">
            <a:extLst>
              <a:ext uri="{FF2B5EF4-FFF2-40B4-BE49-F238E27FC236}">
                <a16:creationId xmlns:a16="http://schemas.microsoft.com/office/drawing/2014/main" id="{858B20C2-1C3B-4526-B433-8620684CC7B3}"/>
              </a:ext>
            </a:extLst>
          </p:cNvPr>
          <p:cNvSpPr>
            <a:spLocks noGrp="1"/>
          </p:cNvSpPr>
          <p:nvPr>
            <p:ph type="subTitle" idx="1"/>
          </p:nvPr>
        </p:nvSpPr>
        <p:spPr>
          <a:xfrm>
            <a:off x="1718733" y="3761053"/>
            <a:ext cx="8890000" cy="359304"/>
          </a:xfrm>
        </p:spPr>
        <p:txBody>
          <a:bodyPr>
            <a:normAutofit fontScale="92500" lnSpcReduction="20000"/>
          </a:bodyPr>
          <a:lstStyle/>
          <a:p>
            <a:r>
              <a:rPr lang="en-US" dirty="0">
                <a:latin typeface="Arial" panose="020B0604020202020204" pitchFamily="34" charset="0"/>
                <a:cs typeface="Arial" panose="020B0604020202020204" pitchFamily="34" charset="0"/>
              </a:rPr>
              <a:t>Academic Year 2024-2025</a:t>
            </a:r>
          </a:p>
        </p:txBody>
      </p:sp>
    </p:spTree>
    <p:extLst>
      <p:ext uri="{BB962C8B-B14F-4D97-AF65-F5344CB8AC3E}">
        <p14:creationId xmlns:p14="http://schemas.microsoft.com/office/powerpoint/2010/main" val="99367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2205768-5449-465D-9012-168AB949EA18}"/>
              </a:ext>
            </a:extLst>
          </p:cNvPr>
          <p:cNvSpPr txBox="1">
            <a:spLocks noGrp="1"/>
          </p:cNvSpPr>
          <p:nvPr>
            <p:ph type="title"/>
          </p:nvPr>
        </p:nvSpPr>
        <p:spPr>
          <a:xfrm>
            <a:off x="838200" y="815540"/>
            <a:ext cx="10515600" cy="424732"/>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Odessa College Course Mastery Assessment-Examples</a:t>
            </a:r>
            <a:endParaRPr lang="en-US" sz="2400" dirty="0"/>
          </a:p>
        </p:txBody>
      </p:sp>
      <p:sp>
        <p:nvSpPr>
          <p:cNvPr id="3" name="Content Placeholder 2">
            <a:extLst>
              <a:ext uri="{FF2B5EF4-FFF2-40B4-BE49-F238E27FC236}">
                <a16:creationId xmlns:a16="http://schemas.microsoft.com/office/drawing/2014/main" id="{1B56C62A-1485-47FA-9E68-249BA93B31BE}"/>
              </a:ext>
            </a:extLst>
          </p:cNvPr>
          <p:cNvSpPr>
            <a:spLocks noGrp="1"/>
          </p:cNvSpPr>
          <p:nvPr>
            <p:ph idx="1"/>
          </p:nvPr>
        </p:nvSpPr>
        <p:spPr/>
        <p:txBody>
          <a:bodyPr>
            <a:normAutofit fontScale="85000" lnSpcReduction="20000"/>
          </a:bodyPr>
          <a:lstStyle/>
          <a:p>
            <a:pPr marL="0" indent="0">
              <a:buNone/>
            </a:pPr>
            <a:r>
              <a:rPr lang="en-US" sz="4000" b="1" dirty="0">
                <a:latin typeface="Arial" panose="020B0604020202020204" pitchFamily="34" charset="0"/>
                <a:cs typeface="Arial" panose="020B0604020202020204" pitchFamily="34" charset="0"/>
              </a:rPr>
              <a:t>Performance Based/Case Studies &amp; Simulations</a:t>
            </a:r>
            <a:r>
              <a:rPr lang="en-US" sz="4000" dirty="0">
                <a:latin typeface="Arial" panose="020B0604020202020204" pitchFamily="34" charset="0"/>
                <a:cs typeface="Arial" panose="020B0604020202020204" pitchFamily="34" charset="0"/>
              </a:rPr>
              <a:t>—measures students’ ability to apply knowledge and skill in a practical context. Ask student to perform tasks or complete activities that mirror real-world application of their course material.</a:t>
            </a:r>
          </a:p>
          <a:p>
            <a:pPr marL="0" indent="0">
              <a:buNone/>
            </a:pPr>
            <a:endParaRPr lang="en-US" sz="4000" b="1"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Comprehensive Exam w/ application-based questions</a:t>
            </a:r>
            <a:r>
              <a:rPr lang="en-US" sz="4000" dirty="0">
                <a:latin typeface="Arial" panose="020B0604020202020204" pitchFamily="34" charset="0"/>
                <a:cs typeface="Arial" panose="020B0604020202020204" pitchFamily="34" charset="0"/>
              </a:rPr>
              <a:t>-focuses on students ability to apply knowledge in new situations, and also ensures students have retained key information from the course.</a:t>
            </a:r>
          </a:p>
          <a:p>
            <a:endParaRPr lang="en-US" dirty="0"/>
          </a:p>
        </p:txBody>
      </p:sp>
    </p:spTree>
    <p:extLst>
      <p:ext uri="{BB962C8B-B14F-4D97-AF65-F5344CB8AC3E}">
        <p14:creationId xmlns:p14="http://schemas.microsoft.com/office/powerpoint/2010/main" val="111579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2205768-5449-465D-9012-168AB949EA18}"/>
              </a:ext>
            </a:extLst>
          </p:cNvPr>
          <p:cNvSpPr txBox="1">
            <a:spLocks noGrp="1"/>
          </p:cNvSpPr>
          <p:nvPr>
            <p:ph type="title"/>
          </p:nvPr>
        </p:nvSpPr>
        <p:spPr>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Odessa College Course Mastery Assessment-OCCMA</a:t>
            </a:r>
            <a:endParaRPr lang="en-US" sz="2400" dirty="0"/>
          </a:p>
        </p:txBody>
      </p:sp>
      <p:sp>
        <p:nvSpPr>
          <p:cNvPr id="3" name="Content Placeholder 2">
            <a:extLst>
              <a:ext uri="{FF2B5EF4-FFF2-40B4-BE49-F238E27FC236}">
                <a16:creationId xmlns:a16="http://schemas.microsoft.com/office/drawing/2014/main" id="{1B56C62A-1485-47FA-9E68-249BA93B31BE}"/>
              </a:ext>
            </a:extLst>
          </p:cNvPr>
          <p:cNvSpPr>
            <a:spLocks noGrp="1"/>
          </p:cNvSpPr>
          <p:nvPr>
            <p:ph idx="1"/>
          </p:nvPr>
        </p:nvSpPr>
        <p:spPr>
          <a:xfrm>
            <a:off x="838200" y="1511166"/>
            <a:ext cx="10515600" cy="4665797"/>
          </a:xfrm>
        </p:spPr>
        <p:txBody>
          <a:bodyPr>
            <a:normAutofit fontScale="70000" lnSpcReduction="20000"/>
          </a:bodyPr>
          <a:lstStyle/>
          <a:p>
            <a:r>
              <a:rPr lang="en-US" sz="4600" dirty="0">
                <a:solidFill>
                  <a:srgbClr val="002060"/>
                </a:solidFill>
                <a:latin typeface="Arial" panose="020B0604020202020204" pitchFamily="34" charset="0"/>
                <a:cs typeface="Arial" panose="020B0604020202020204" pitchFamily="34" charset="0"/>
              </a:rPr>
              <a:t>Starts Fall 2024/previously called End of Course Assessment.</a:t>
            </a:r>
          </a:p>
          <a:p>
            <a:r>
              <a:rPr lang="en-US" sz="4600" dirty="0">
                <a:solidFill>
                  <a:srgbClr val="002060"/>
                </a:solidFill>
                <a:latin typeface="Arial" panose="020B0604020202020204" pitchFamily="34" charset="0"/>
                <a:cs typeface="Arial" panose="020B0604020202020204" pitchFamily="34" charset="0"/>
              </a:rPr>
              <a:t>Each department must create a uniform assessment for each course that is taught in their respective pathway. </a:t>
            </a:r>
          </a:p>
          <a:p>
            <a:r>
              <a:rPr lang="en-US" sz="4600" dirty="0">
                <a:solidFill>
                  <a:srgbClr val="002060"/>
                </a:solidFill>
                <a:latin typeface="Arial" panose="020B0604020202020204" pitchFamily="34" charset="0"/>
                <a:cs typeface="Arial" panose="020B0604020202020204" pitchFamily="34" charset="0"/>
              </a:rPr>
              <a:t>Every instructor must implement  the OCCMA in their course, and make it part of their grading schema. </a:t>
            </a:r>
          </a:p>
          <a:p>
            <a:r>
              <a:rPr lang="en-US" sz="4600" dirty="0">
                <a:solidFill>
                  <a:srgbClr val="002060"/>
                </a:solidFill>
                <a:latin typeface="Arial" panose="020B0604020202020204" pitchFamily="34" charset="0"/>
                <a:cs typeface="Arial" panose="020B0604020202020204" pitchFamily="34" charset="0"/>
              </a:rPr>
              <a:t>Occurrence: Every term and it must be titled OCCMA in Bb.</a:t>
            </a:r>
          </a:p>
          <a:p>
            <a:r>
              <a:rPr lang="en-US" sz="4600" dirty="0">
                <a:solidFill>
                  <a:srgbClr val="002060"/>
                </a:solidFill>
                <a:latin typeface="Arial" panose="020B0604020202020204" pitchFamily="34" charset="0"/>
                <a:cs typeface="Arial" panose="020B0604020202020204" pitchFamily="34" charset="0"/>
              </a:rPr>
              <a:t>Report is shared on student success data on OCCMAs</a:t>
            </a:r>
          </a:p>
          <a:p>
            <a:endParaRPr lang="en-US" dirty="0"/>
          </a:p>
        </p:txBody>
      </p:sp>
    </p:spTree>
    <p:extLst>
      <p:ext uri="{BB962C8B-B14F-4D97-AF65-F5344CB8AC3E}">
        <p14:creationId xmlns:p14="http://schemas.microsoft.com/office/powerpoint/2010/main" val="255046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EA4501-07DD-45A4-8396-D48970F6C9D9}"/>
              </a:ext>
            </a:extLst>
          </p:cNvPr>
          <p:cNvSpPr txBox="1"/>
          <p:nvPr/>
        </p:nvSpPr>
        <p:spPr>
          <a:xfrm>
            <a:off x="2790570" y="163463"/>
            <a:ext cx="6155266" cy="830997"/>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Core/General Education-Odessa College Student Learning Outcomes (OCSLOs)</a:t>
            </a:r>
            <a:endParaRPr lang="en-US" sz="2400" dirty="0"/>
          </a:p>
        </p:txBody>
      </p:sp>
      <p:sp>
        <p:nvSpPr>
          <p:cNvPr id="6" name="TextBox 5">
            <a:extLst>
              <a:ext uri="{FF2B5EF4-FFF2-40B4-BE49-F238E27FC236}">
                <a16:creationId xmlns:a16="http://schemas.microsoft.com/office/drawing/2014/main" id="{CA20293E-7193-4C2C-89EB-2B2777F3324C}"/>
              </a:ext>
            </a:extLst>
          </p:cNvPr>
          <p:cNvSpPr txBox="1"/>
          <p:nvPr/>
        </p:nvSpPr>
        <p:spPr>
          <a:xfrm>
            <a:off x="1735756" y="1061670"/>
            <a:ext cx="8720488" cy="5796330"/>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The OCSLOs </a:t>
            </a:r>
            <a:r>
              <a:rPr lang="en-US" sz="2800" dirty="0">
                <a:effectLst/>
                <a:latin typeface="Arial" panose="020B0604020202020204" pitchFamily="34" charset="0"/>
                <a:ea typeface="Times New Roman" panose="02020603050405020304" pitchFamily="18" charset="0"/>
                <a:cs typeface="Arial" panose="020B0604020202020204" pitchFamily="34" charset="0"/>
              </a:rPr>
              <a:t>are the fundamental competencies and knowledge that all students, regardless of their program of study, are expected to acquire through the institution’s </a:t>
            </a:r>
            <a:r>
              <a:rPr lang="en-US" sz="2800" b="1" dirty="0">
                <a:effectLst/>
                <a:latin typeface="Arial" panose="020B0604020202020204" pitchFamily="34" charset="0"/>
                <a:ea typeface="Times New Roman" panose="02020603050405020304" pitchFamily="18" charset="0"/>
                <a:cs typeface="Arial" panose="020B0604020202020204" pitchFamily="34" charset="0"/>
              </a:rPr>
              <a:t>core curriculum</a:t>
            </a:r>
            <a:r>
              <a:rPr lang="en-US" sz="2800" dirty="0">
                <a:effectLst/>
                <a:latin typeface="Arial" panose="020B0604020202020204" pitchFamily="34" charset="0"/>
                <a:ea typeface="Times New Roman" panose="02020603050405020304" pitchFamily="18" charset="0"/>
                <a:cs typeface="Arial" panose="020B0604020202020204" pitchFamily="34" charset="0"/>
              </a:rPr>
              <a:t>. These outcomes encompass </a:t>
            </a:r>
            <a:r>
              <a:rPr lang="en-US" sz="2800" b="1" dirty="0">
                <a:effectLst/>
                <a:latin typeface="Arial" panose="020B0604020202020204" pitchFamily="34" charset="0"/>
                <a:ea typeface="Times New Roman" panose="02020603050405020304" pitchFamily="18" charset="0"/>
                <a:cs typeface="Arial" panose="020B0604020202020204" pitchFamily="34" charset="0"/>
              </a:rPr>
              <a:t>critical thinking, communication, empirical and quantitative skills, teamwork, social responsibility, and personal responsibility</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80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They are designed to ensure that graduates possess a well-rounded educational foundation, preparing them for both professional success and informed and engaged citizenship.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38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CD391A42-FD86-4B2B-AB94-25E437BFE5A9}"/>
              </a:ext>
            </a:extLst>
          </p:cNvPr>
          <p:cNvGraphicFramePr>
            <a:graphicFrameLocks noGrp="1"/>
          </p:cNvGraphicFramePr>
          <p:nvPr>
            <p:extLst>
              <p:ext uri="{D42A27DB-BD31-4B8C-83A1-F6EECF244321}">
                <p14:modId xmlns:p14="http://schemas.microsoft.com/office/powerpoint/2010/main" val="1064404223"/>
              </p:ext>
            </p:extLst>
          </p:nvPr>
        </p:nvGraphicFramePr>
        <p:xfrm>
          <a:off x="518160" y="336884"/>
          <a:ext cx="11155679" cy="5969309"/>
        </p:xfrm>
        <a:graphic>
          <a:graphicData uri="http://schemas.openxmlformats.org/drawingml/2006/table">
            <a:tbl>
              <a:tblPr firstRow="1" firstCol="1" bandRow="1">
                <a:tableStyleId>{5C22544A-7EE6-4342-B048-85BDC9FD1C3A}</a:tableStyleId>
              </a:tblPr>
              <a:tblGrid>
                <a:gridCol w="1812798">
                  <a:extLst>
                    <a:ext uri="{9D8B030D-6E8A-4147-A177-3AD203B41FA5}">
                      <a16:colId xmlns:a16="http://schemas.microsoft.com/office/drawing/2014/main" val="2378546473"/>
                    </a:ext>
                  </a:extLst>
                </a:gridCol>
                <a:gridCol w="9144927">
                  <a:extLst>
                    <a:ext uri="{9D8B030D-6E8A-4147-A177-3AD203B41FA5}">
                      <a16:colId xmlns:a16="http://schemas.microsoft.com/office/drawing/2014/main" val="4077744608"/>
                    </a:ext>
                  </a:extLst>
                </a:gridCol>
                <a:gridCol w="197954">
                  <a:extLst>
                    <a:ext uri="{9D8B030D-6E8A-4147-A177-3AD203B41FA5}">
                      <a16:colId xmlns:a16="http://schemas.microsoft.com/office/drawing/2014/main" val="3524003428"/>
                    </a:ext>
                  </a:extLst>
                </a:gridCol>
              </a:tblGrid>
              <a:tr h="430430">
                <a:tc rowSpan="2">
                  <a:txBody>
                    <a:bodyPr/>
                    <a:lstStyle/>
                    <a:p>
                      <a:pPr marL="0" marR="0" algn="ctr">
                        <a:lnSpc>
                          <a:spcPct val="107000"/>
                        </a:lnSpc>
                        <a:spcBef>
                          <a:spcPts val="0"/>
                        </a:spcBef>
                        <a:spcAft>
                          <a:spcPts val="0"/>
                        </a:spcAft>
                      </a:pPr>
                      <a:r>
                        <a:rPr lang="en-US" sz="1600" dirty="0">
                          <a:effectLst/>
                        </a:rPr>
                        <a:t>Core Component Areas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rowSpan="2">
                  <a:txBody>
                    <a:bodyPr/>
                    <a:lstStyle/>
                    <a:p>
                      <a:pPr marL="0" marR="0" algn="ctr">
                        <a:lnSpc>
                          <a:spcPct val="107000"/>
                        </a:lnSpc>
                        <a:spcBef>
                          <a:spcPts val="0"/>
                        </a:spcBef>
                        <a:spcAft>
                          <a:spcPts val="0"/>
                        </a:spcAft>
                      </a:pPr>
                      <a:r>
                        <a:rPr lang="en-US" sz="1600" dirty="0">
                          <a:effectLst/>
                        </a:rPr>
                        <a:t>Odessa College Student Learning Objectives (OCSLOs) and Institutional Core Objectives (ICOs)</a:t>
                      </a:r>
                    </a:p>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54141690"/>
                  </a:ext>
                </a:extLst>
              </a:tr>
              <a:tr h="2270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3020490231"/>
                  </a:ext>
                </a:extLst>
              </a:tr>
              <a:tr h="227035">
                <a:tc rowSpan="4">
                  <a:txBody>
                    <a:bodyPr/>
                    <a:lstStyle/>
                    <a:p>
                      <a:pPr marL="0" marR="0" algn="ctr">
                        <a:lnSpc>
                          <a:spcPct val="107000"/>
                        </a:lnSpc>
                        <a:spcBef>
                          <a:spcPts val="0"/>
                        </a:spcBef>
                        <a:spcAft>
                          <a:spcPts val="0"/>
                        </a:spcAft>
                      </a:pPr>
                      <a:r>
                        <a:rPr lang="en-US" sz="1600" dirty="0">
                          <a:effectLst/>
                        </a:rPr>
                        <a:t>Critical Thinking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rowSpan="4">
                  <a:txBody>
                    <a:bodyPr/>
                    <a:lstStyle/>
                    <a:p>
                      <a:pPr marL="0" marR="0" algn="ctr">
                        <a:lnSpc>
                          <a:spcPct val="107000"/>
                        </a:lnSpc>
                        <a:spcBef>
                          <a:spcPts val="0"/>
                        </a:spcBef>
                        <a:spcAft>
                          <a:spcPts val="0"/>
                        </a:spcAft>
                      </a:pPr>
                      <a:r>
                        <a:rPr lang="en-US" sz="1600" dirty="0">
                          <a:effectLst/>
                        </a:rPr>
                        <a:t>Odessa College students will demonstrate the ability to analyze and interpret information to form opinions and make decisions. This involves being able to evaluate the strengths and weaknesses of an argument, identify underlying assumptions, and make reasoned judgments.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extLst>
                  <a:ext uri="{0D108BD9-81ED-4DB2-BD59-A6C34878D82A}">
                    <a16:rowId xmlns:a16="http://schemas.microsoft.com/office/drawing/2014/main" val="2360690486"/>
                  </a:ext>
                </a:extLst>
              </a:tr>
              <a:tr h="2270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226673573"/>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2669332598"/>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467328701"/>
                  </a:ext>
                </a:extLst>
              </a:tr>
              <a:tr h="227035">
                <a:tc rowSpan="4">
                  <a:txBody>
                    <a:bodyPr/>
                    <a:lstStyle/>
                    <a:p>
                      <a:pPr marL="0" marR="0" algn="ctr">
                        <a:lnSpc>
                          <a:spcPct val="107000"/>
                        </a:lnSpc>
                        <a:spcBef>
                          <a:spcPts val="0"/>
                        </a:spcBef>
                        <a:spcAft>
                          <a:spcPts val="0"/>
                        </a:spcAft>
                      </a:pPr>
                      <a:r>
                        <a:rPr lang="en-US" sz="1600">
                          <a:effectLst/>
                        </a:rPr>
                        <a:t>Communication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rowSpan="4">
                  <a:txBody>
                    <a:bodyPr/>
                    <a:lstStyle/>
                    <a:p>
                      <a:pPr marL="0" marR="0" algn="ctr">
                        <a:lnSpc>
                          <a:spcPct val="107000"/>
                        </a:lnSpc>
                        <a:spcBef>
                          <a:spcPts val="0"/>
                        </a:spcBef>
                        <a:spcAft>
                          <a:spcPts val="0"/>
                        </a:spcAft>
                      </a:pPr>
                      <a:r>
                        <a:rPr lang="en-US" sz="1600" dirty="0">
                          <a:effectLst/>
                        </a:rPr>
                        <a:t>Odessa College students will demonstrate the ability to effectively express and exchange information and ideas with others. It involves being able to articulate thoughts and opinions clearly and concisely, and to listen actively and respond in an appropriate manner.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extLst>
                  <a:ext uri="{0D108BD9-81ED-4DB2-BD59-A6C34878D82A}">
                    <a16:rowId xmlns:a16="http://schemas.microsoft.com/office/drawing/2014/main" val="1886710764"/>
                  </a:ext>
                </a:extLst>
              </a:tr>
              <a:tr h="2270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1893947491"/>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594378864"/>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3184624619"/>
                  </a:ext>
                </a:extLst>
              </a:tr>
              <a:tr h="227035">
                <a:tc rowSpan="4">
                  <a:txBody>
                    <a:bodyPr/>
                    <a:lstStyle/>
                    <a:p>
                      <a:pPr marL="0" marR="0" algn="ctr">
                        <a:lnSpc>
                          <a:spcPct val="107000"/>
                        </a:lnSpc>
                        <a:spcBef>
                          <a:spcPts val="0"/>
                        </a:spcBef>
                        <a:spcAft>
                          <a:spcPts val="0"/>
                        </a:spcAft>
                      </a:pPr>
                      <a:r>
                        <a:rPr lang="en-US" sz="1600">
                          <a:effectLst/>
                        </a:rPr>
                        <a:t>Empirical Quantitative Skills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rowSpan="4">
                  <a:txBody>
                    <a:bodyPr/>
                    <a:lstStyle/>
                    <a:p>
                      <a:pPr marL="0" marR="0" algn="ctr">
                        <a:lnSpc>
                          <a:spcPct val="107000"/>
                        </a:lnSpc>
                        <a:spcBef>
                          <a:spcPts val="0"/>
                        </a:spcBef>
                        <a:spcAft>
                          <a:spcPts val="0"/>
                        </a:spcAft>
                      </a:pPr>
                      <a:r>
                        <a:rPr lang="en-US" sz="1600" dirty="0">
                          <a:effectLst/>
                        </a:rPr>
                        <a:t>Odessa College students will demonstrate the ability to collect, analyze, and interpret data using quantitative methods. It involves being able to understand mathematical concepts and formulas and to use them to make observations and draw conclusions based on evidence.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extLst>
                  <a:ext uri="{0D108BD9-81ED-4DB2-BD59-A6C34878D82A}">
                    <a16:rowId xmlns:a16="http://schemas.microsoft.com/office/drawing/2014/main" val="3688454970"/>
                  </a:ext>
                </a:extLst>
              </a:tr>
              <a:tr h="2270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83460281"/>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1782450302"/>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3104077422"/>
                  </a:ext>
                </a:extLst>
              </a:tr>
              <a:tr h="227035">
                <a:tc rowSpan="4">
                  <a:txBody>
                    <a:bodyPr/>
                    <a:lstStyle/>
                    <a:p>
                      <a:pPr marL="0" marR="0" algn="ctr">
                        <a:lnSpc>
                          <a:spcPct val="107000"/>
                        </a:lnSpc>
                        <a:spcBef>
                          <a:spcPts val="0"/>
                        </a:spcBef>
                        <a:spcAft>
                          <a:spcPts val="0"/>
                        </a:spcAft>
                      </a:pPr>
                      <a:r>
                        <a:rPr lang="en-US" sz="1600">
                          <a:effectLst/>
                        </a:rPr>
                        <a:t>Teamwork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rowSpan="4">
                  <a:txBody>
                    <a:bodyPr/>
                    <a:lstStyle/>
                    <a:p>
                      <a:pPr marL="0" marR="0" algn="ctr">
                        <a:lnSpc>
                          <a:spcPct val="107000"/>
                        </a:lnSpc>
                        <a:spcBef>
                          <a:spcPts val="0"/>
                        </a:spcBef>
                        <a:spcAft>
                          <a:spcPts val="0"/>
                        </a:spcAft>
                      </a:pPr>
                      <a:r>
                        <a:rPr lang="en-US" sz="1600" dirty="0">
                          <a:effectLst/>
                        </a:rPr>
                        <a:t>Odessa College students will demonstrate the ability to work effectively with others to achieve a common goal. It involves being able to communicate and collaborate with team members, contribute to a positive team environment, and recognize and value the strengths and perspectives of others.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extLst>
                  <a:ext uri="{0D108BD9-81ED-4DB2-BD59-A6C34878D82A}">
                    <a16:rowId xmlns:a16="http://schemas.microsoft.com/office/drawing/2014/main" val="1496473627"/>
                  </a:ext>
                </a:extLst>
              </a:tr>
              <a:tr h="2270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3671287890"/>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2624954480"/>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2383200556"/>
                  </a:ext>
                </a:extLst>
              </a:tr>
              <a:tr h="227035">
                <a:tc rowSpan="4">
                  <a:txBody>
                    <a:bodyPr/>
                    <a:lstStyle/>
                    <a:p>
                      <a:pPr marL="0" marR="0" algn="ctr">
                        <a:lnSpc>
                          <a:spcPct val="107000"/>
                        </a:lnSpc>
                        <a:spcBef>
                          <a:spcPts val="0"/>
                        </a:spcBef>
                        <a:spcAft>
                          <a:spcPts val="0"/>
                        </a:spcAft>
                      </a:pPr>
                      <a:r>
                        <a:rPr lang="en-US" sz="1600">
                          <a:effectLst/>
                        </a:rPr>
                        <a:t>Social Responsibility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rowSpan="4">
                  <a:txBody>
                    <a:bodyPr/>
                    <a:lstStyle/>
                    <a:p>
                      <a:pPr marL="0" marR="0" algn="ctr">
                        <a:lnSpc>
                          <a:spcPct val="107000"/>
                        </a:lnSpc>
                        <a:spcBef>
                          <a:spcPts val="0"/>
                        </a:spcBef>
                        <a:spcAft>
                          <a:spcPts val="0"/>
                        </a:spcAft>
                      </a:pPr>
                      <a:r>
                        <a:rPr lang="en-US" sz="1600" dirty="0">
                          <a:effectLst/>
                        </a:rPr>
                        <a:t>Odessa College students will demonstrate the ability to commit to acting ethically and making positive contributions to the community and broader society. It involves being aware of and responsive to social issues, and knowing how to take action that promotes the well-being of others.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extLst>
                  <a:ext uri="{0D108BD9-81ED-4DB2-BD59-A6C34878D82A}">
                    <a16:rowId xmlns:a16="http://schemas.microsoft.com/office/drawing/2014/main" val="1846310941"/>
                  </a:ext>
                </a:extLst>
              </a:tr>
              <a:tr h="2270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1692867524"/>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3738107460"/>
                  </a:ext>
                </a:extLst>
              </a:tr>
              <a:tr h="22703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b"/>
                </a:tc>
                <a:extLst>
                  <a:ext uri="{0D108BD9-81ED-4DB2-BD59-A6C34878D82A}">
                    <a16:rowId xmlns:a16="http://schemas.microsoft.com/office/drawing/2014/main" val="1657813074"/>
                  </a:ext>
                </a:extLst>
              </a:tr>
              <a:tr h="702127">
                <a:tc>
                  <a:txBody>
                    <a:bodyPr/>
                    <a:lstStyle/>
                    <a:p>
                      <a:pPr marL="0" marR="0" algn="ctr">
                        <a:lnSpc>
                          <a:spcPct val="107000"/>
                        </a:lnSpc>
                        <a:spcBef>
                          <a:spcPts val="0"/>
                        </a:spcBef>
                        <a:spcAft>
                          <a:spcPts val="0"/>
                        </a:spcAft>
                      </a:pPr>
                      <a:r>
                        <a:rPr lang="en-US" sz="1600">
                          <a:effectLst/>
                        </a:rPr>
                        <a:t>Personal Responsibility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gn="ctr">
                        <a:lnSpc>
                          <a:spcPct val="107000"/>
                        </a:lnSpc>
                        <a:spcBef>
                          <a:spcPts val="0"/>
                        </a:spcBef>
                        <a:spcAft>
                          <a:spcPts val="0"/>
                        </a:spcAft>
                      </a:pPr>
                      <a:r>
                        <a:rPr lang="en-US" sz="1600" dirty="0">
                          <a:effectLst/>
                        </a:rPr>
                        <a:t>Odessa College students will demonstrate the ability to take ownership of one’s actions and decisions, and to be accountable for consequences. It involves being able to set goals, manage time effectively, and make responsible choices that contribute to personal growth and development.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tc>
                  <a:txBody>
                    <a:bodyPr/>
                    <a:lstStyle/>
                    <a:p>
                      <a:pPr marL="0" marR="0">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266" marR="61266" marT="0" marB="0" anchor="ctr"/>
                </a:tc>
                <a:extLst>
                  <a:ext uri="{0D108BD9-81ED-4DB2-BD59-A6C34878D82A}">
                    <a16:rowId xmlns:a16="http://schemas.microsoft.com/office/drawing/2014/main" val="1344405406"/>
                  </a:ext>
                </a:extLst>
              </a:tr>
            </a:tbl>
          </a:graphicData>
        </a:graphic>
      </p:graphicFrame>
    </p:spTree>
    <p:extLst>
      <p:ext uri="{BB962C8B-B14F-4D97-AF65-F5344CB8AC3E}">
        <p14:creationId xmlns:p14="http://schemas.microsoft.com/office/powerpoint/2010/main" val="106873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EA4501-07DD-45A4-8396-D48970F6C9D9}"/>
              </a:ext>
            </a:extLst>
          </p:cNvPr>
          <p:cNvSpPr txBox="1"/>
          <p:nvPr/>
        </p:nvSpPr>
        <p:spPr>
          <a:xfrm>
            <a:off x="2790570" y="163463"/>
            <a:ext cx="6155266" cy="1200329"/>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Core/General Education-Odessa College Student Learning Outcomes (OCSLOs) Examples</a:t>
            </a:r>
            <a:endParaRPr lang="en-US" sz="2400" dirty="0"/>
          </a:p>
        </p:txBody>
      </p:sp>
      <p:sp>
        <p:nvSpPr>
          <p:cNvPr id="6" name="TextBox 5">
            <a:extLst>
              <a:ext uri="{FF2B5EF4-FFF2-40B4-BE49-F238E27FC236}">
                <a16:creationId xmlns:a16="http://schemas.microsoft.com/office/drawing/2014/main" id="{CA20293E-7193-4C2C-89EB-2B2777F3324C}"/>
              </a:ext>
            </a:extLst>
          </p:cNvPr>
          <p:cNvSpPr txBox="1"/>
          <p:nvPr/>
        </p:nvSpPr>
        <p:spPr>
          <a:xfrm>
            <a:off x="789272" y="1662175"/>
            <a:ext cx="11059427" cy="4260012"/>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Critical Thinking Assessment: </a:t>
            </a:r>
            <a:r>
              <a:rPr lang="en-US" sz="2800" dirty="0">
                <a:effectLst/>
                <a:latin typeface="Arial" panose="020B0604020202020204" pitchFamily="34" charset="0"/>
                <a:ea typeface="Times New Roman" panose="02020603050405020304" pitchFamily="18" charset="0"/>
                <a:cs typeface="Arial" panose="020B0604020202020204" pitchFamily="34" charset="0"/>
              </a:rPr>
              <a:t>Case Study Analysis</a:t>
            </a:r>
          </a:p>
          <a:p>
            <a:pPr marL="0" marR="0">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Communication: </a:t>
            </a:r>
            <a:r>
              <a:rPr lang="en-US" sz="2800" dirty="0">
                <a:latin typeface="Arial" panose="020B0604020202020204" pitchFamily="34" charset="0"/>
                <a:ea typeface="Calibri" panose="020F0502020204030204" pitchFamily="34" charset="0"/>
                <a:cs typeface="Arial" panose="020B0604020202020204" pitchFamily="34" charset="0"/>
              </a:rPr>
              <a:t>Formal Presentation</a:t>
            </a:r>
          </a:p>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Empirical &amp; Quantitative Skills:  </a:t>
            </a:r>
            <a:r>
              <a:rPr lang="en-US" sz="2800" dirty="0">
                <a:effectLst/>
                <a:latin typeface="Arial" panose="020B0604020202020204" pitchFamily="34" charset="0"/>
                <a:ea typeface="Calibri" panose="020F0502020204030204" pitchFamily="34" charset="0"/>
                <a:cs typeface="Arial" panose="020B0604020202020204" pitchFamily="34" charset="0"/>
              </a:rPr>
              <a:t>Data Analysis Project</a:t>
            </a:r>
          </a:p>
          <a:p>
            <a:pPr marL="0" marR="0">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Teamwork: </a:t>
            </a:r>
            <a:r>
              <a:rPr lang="en-US" sz="2800" dirty="0">
                <a:latin typeface="Arial" panose="020B0604020202020204" pitchFamily="34" charset="0"/>
                <a:ea typeface="Calibri" panose="020F0502020204030204" pitchFamily="34" charset="0"/>
                <a:cs typeface="Arial" panose="020B0604020202020204" pitchFamily="34" charset="0"/>
              </a:rPr>
              <a:t>Collaborative Project with identified roles for each member and reflection</a:t>
            </a:r>
          </a:p>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Social Responsibility: </a:t>
            </a:r>
            <a:r>
              <a:rPr lang="en-US" sz="2800" dirty="0">
                <a:effectLst/>
                <a:latin typeface="Arial" panose="020B0604020202020204" pitchFamily="34" charset="0"/>
                <a:ea typeface="Calibri" panose="020F0502020204030204" pitchFamily="34" charset="0"/>
                <a:cs typeface="Arial" panose="020B0604020202020204" pitchFamily="34" charset="0"/>
              </a:rPr>
              <a:t>Community Engagement or Service Learning Project</a:t>
            </a:r>
          </a:p>
          <a:p>
            <a:pPr marL="0" marR="0">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Personal Responsibility: </a:t>
            </a:r>
            <a:r>
              <a:rPr lang="en-US" sz="2800" dirty="0">
                <a:latin typeface="Arial" panose="020B0604020202020204" pitchFamily="34" charset="0"/>
                <a:ea typeface="Calibri" panose="020F0502020204030204" pitchFamily="34" charset="0"/>
                <a:cs typeface="Arial" panose="020B0604020202020204" pitchFamily="34" charset="0"/>
              </a:rPr>
              <a:t>Personal Development Plan</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224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2205768-5449-465D-9012-168AB949EA18}"/>
              </a:ext>
            </a:extLst>
          </p:cNvPr>
          <p:cNvSpPr txBox="1">
            <a:spLocks noGrp="1"/>
          </p:cNvSpPr>
          <p:nvPr>
            <p:ph type="title"/>
          </p:nvPr>
        </p:nvSpPr>
        <p:spPr>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Core/General Education-Odessa College Student Learning Outcomes (OCSLOs)</a:t>
            </a:r>
            <a:endParaRPr lang="en-US" sz="2400" dirty="0"/>
          </a:p>
        </p:txBody>
      </p:sp>
      <p:sp>
        <p:nvSpPr>
          <p:cNvPr id="3" name="Content Placeholder 2">
            <a:extLst>
              <a:ext uri="{FF2B5EF4-FFF2-40B4-BE49-F238E27FC236}">
                <a16:creationId xmlns:a16="http://schemas.microsoft.com/office/drawing/2014/main" id="{1B56C62A-1485-47FA-9E68-249BA93B31BE}"/>
              </a:ext>
            </a:extLst>
          </p:cNvPr>
          <p:cNvSpPr>
            <a:spLocks noGrp="1"/>
          </p:cNvSpPr>
          <p:nvPr>
            <p:ph idx="1"/>
          </p:nvPr>
        </p:nvSpPr>
        <p:spPr>
          <a:xfrm>
            <a:off x="838200" y="1607419"/>
            <a:ext cx="10515600" cy="4569544"/>
          </a:xfrm>
        </p:spPr>
        <p:txBody>
          <a:bodyPr>
            <a:normAutofit/>
          </a:bodyPr>
          <a:lstStyle/>
          <a:p>
            <a:r>
              <a:rPr lang="en-US" dirty="0">
                <a:solidFill>
                  <a:srgbClr val="002060"/>
                </a:solidFill>
                <a:latin typeface="Arial" panose="020B0604020202020204" pitchFamily="34" charset="0"/>
                <a:cs typeface="Arial" panose="020B0604020202020204" pitchFamily="34" charset="0"/>
              </a:rPr>
              <a:t>Started Spring 2024</a:t>
            </a:r>
          </a:p>
          <a:p>
            <a:r>
              <a:rPr lang="en-US" dirty="0">
                <a:solidFill>
                  <a:srgbClr val="002060"/>
                </a:solidFill>
                <a:latin typeface="Arial" panose="020B0604020202020204" pitchFamily="34" charset="0"/>
                <a:cs typeface="Arial" panose="020B0604020202020204" pitchFamily="34" charset="0"/>
              </a:rPr>
              <a:t>Each core curriculum course has specific OCSLOs they must assess. (see chart)</a:t>
            </a:r>
          </a:p>
          <a:p>
            <a:r>
              <a:rPr lang="en-US" dirty="0">
                <a:solidFill>
                  <a:srgbClr val="002060"/>
                </a:solidFill>
                <a:latin typeface="Arial" panose="020B0604020202020204" pitchFamily="34" charset="0"/>
                <a:cs typeface="Arial" panose="020B0604020202020204" pitchFamily="34" charset="0"/>
              </a:rPr>
              <a:t>The OCSLO assessment must be aligned to its specific assessment goal in Bb</a:t>
            </a:r>
          </a:p>
          <a:p>
            <a:r>
              <a:rPr lang="en-US" dirty="0">
                <a:solidFill>
                  <a:srgbClr val="002060"/>
                </a:solidFill>
                <a:latin typeface="Arial" panose="020B0604020202020204" pitchFamily="34" charset="0"/>
                <a:cs typeface="Arial" panose="020B0604020202020204" pitchFamily="34" charset="0"/>
              </a:rPr>
              <a:t>Occurrence: Every term the course is taught.</a:t>
            </a:r>
          </a:p>
          <a:p>
            <a:r>
              <a:rPr lang="en-US" dirty="0">
                <a:solidFill>
                  <a:srgbClr val="002060"/>
                </a:solidFill>
                <a:latin typeface="Arial" panose="020B0604020202020204" pitchFamily="34" charset="0"/>
                <a:cs typeface="Arial" panose="020B0604020202020204" pitchFamily="34" charset="0"/>
              </a:rPr>
              <a:t>Bb outcomes assessment pulls artifacts &amp; volunteer faculty score OCSLOs using standard college rubric. (Jan./Feb. sessions)</a:t>
            </a:r>
          </a:p>
          <a:p>
            <a:r>
              <a:rPr lang="en-US" dirty="0">
                <a:solidFill>
                  <a:srgbClr val="002060"/>
                </a:solidFill>
                <a:latin typeface="Arial" panose="020B0604020202020204" pitchFamily="34" charset="0"/>
                <a:cs typeface="Arial" panose="020B0604020202020204" pitchFamily="34" charset="0"/>
              </a:rPr>
              <a:t>Report is shared on student success data on OCSLOs</a:t>
            </a:r>
          </a:p>
          <a:p>
            <a:endParaRPr lang="en-US" dirty="0"/>
          </a:p>
        </p:txBody>
      </p:sp>
    </p:spTree>
    <p:extLst>
      <p:ext uri="{BB962C8B-B14F-4D97-AF65-F5344CB8AC3E}">
        <p14:creationId xmlns:p14="http://schemas.microsoft.com/office/powerpoint/2010/main" val="66360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82050-4BAB-4FB3-A563-5829B17953CD}"/>
              </a:ext>
            </a:extLst>
          </p:cNvPr>
          <p:cNvPicPr>
            <a:picLocks noChangeAspect="1"/>
          </p:cNvPicPr>
          <p:nvPr/>
        </p:nvPicPr>
        <p:blipFill>
          <a:blip r:embed="rId2"/>
          <a:stretch>
            <a:fillRect/>
          </a:stretch>
        </p:blipFill>
        <p:spPr>
          <a:xfrm>
            <a:off x="876456" y="67377"/>
            <a:ext cx="10385102" cy="6688475"/>
          </a:xfrm>
          <a:prstGeom prst="rect">
            <a:avLst/>
          </a:prstGeom>
        </p:spPr>
      </p:pic>
    </p:spTree>
    <p:extLst>
      <p:ext uri="{BB962C8B-B14F-4D97-AF65-F5344CB8AC3E}">
        <p14:creationId xmlns:p14="http://schemas.microsoft.com/office/powerpoint/2010/main" val="417386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EA4501-07DD-45A4-8396-D48970F6C9D9}"/>
              </a:ext>
            </a:extLst>
          </p:cNvPr>
          <p:cNvSpPr txBox="1"/>
          <p:nvPr/>
        </p:nvSpPr>
        <p:spPr>
          <a:xfrm>
            <a:off x="2713568" y="265668"/>
            <a:ext cx="6155266" cy="830997"/>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Program Student Learning Outcomes (PSLOs)</a:t>
            </a:r>
            <a:endParaRPr lang="en-US" sz="2400" dirty="0"/>
          </a:p>
        </p:txBody>
      </p:sp>
      <p:sp>
        <p:nvSpPr>
          <p:cNvPr id="6" name="TextBox 5">
            <a:extLst>
              <a:ext uri="{FF2B5EF4-FFF2-40B4-BE49-F238E27FC236}">
                <a16:creationId xmlns:a16="http://schemas.microsoft.com/office/drawing/2014/main" id="{CA20293E-7193-4C2C-89EB-2B2777F3324C}"/>
              </a:ext>
            </a:extLst>
          </p:cNvPr>
          <p:cNvSpPr txBox="1"/>
          <p:nvPr/>
        </p:nvSpPr>
        <p:spPr>
          <a:xfrm>
            <a:off x="1735756" y="1659285"/>
            <a:ext cx="8720488" cy="3539430"/>
          </a:xfrm>
          <a:prstGeom prst="rect">
            <a:avLst/>
          </a:prstGeom>
          <a:noFill/>
        </p:spPr>
        <p:txBody>
          <a:bodyPr wrap="square">
            <a:spAutoFit/>
          </a:bodyPr>
          <a:lstStyle/>
          <a:p>
            <a:pPr marL="0" marR="0">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PSLOs</a:t>
            </a:r>
            <a:r>
              <a:rPr lang="en-US" sz="2800" dirty="0">
                <a:effectLst/>
                <a:latin typeface="Arial" panose="020B0604020202020204" pitchFamily="34" charset="0"/>
                <a:ea typeface="Times New Roman" panose="02020603050405020304" pitchFamily="18" charset="0"/>
                <a:cs typeface="Arial" panose="020B0604020202020204" pitchFamily="34" charset="0"/>
              </a:rPr>
              <a:t> are defined as the specific knowledge, skills, and abilities students are expected to demonstrate upon successful completion of a program. </a:t>
            </a:r>
          </a:p>
          <a:p>
            <a:pPr marL="0" marR="0">
              <a:spcBef>
                <a:spcPts val="0"/>
              </a:spcBef>
              <a:spcAft>
                <a:spcPts val="0"/>
              </a:spcAft>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These outcomes are carefully designed to align with industry standards and academic expectations, ensuring that graduates are well-prepared to excel in their chosen careers or further educational pursuits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53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2205768-5449-465D-9012-168AB949EA18}"/>
              </a:ext>
            </a:extLst>
          </p:cNvPr>
          <p:cNvSpPr txBox="1">
            <a:spLocks noGrp="1"/>
          </p:cNvSpPr>
          <p:nvPr>
            <p:ph type="title"/>
          </p:nvPr>
        </p:nvSpPr>
        <p:spPr>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Program Student Learning Outcomes (PSLOs)</a:t>
            </a:r>
            <a:endParaRPr lang="en-US" sz="2400" dirty="0"/>
          </a:p>
        </p:txBody>
      </p:sp>
      <p:sp>
        <p:nvSpPr>
          <p:cNvPr id="3" name="Content Placeholder 2">
            <a:extLst>
              <a:ext uri="{FF2B5EF4-FFF2-40B4-BE49-F238E27FC236}">
                <a16:creationId xmlns:a16="http://schemas.microsoft.com/office/drawing/2014/main" id="{1B56C62A-1485-47FA-9E68-249BA93B31BE}"/>
              </a:ext>
            </a:extLst>
          </p:cNvPr>
          <p:cNvSpPr>
            <a:spLocks noGrp="1"/>
          </p:cNvSpPr>
          <p:nvPr>
            <p:ph idx="1"/>
          </p:nvPr>
        </p:nvSpPr>
        <p:spPr>
          <a:xfrm>
            <a:off x="838200" y="1690688"/>
            <a:ext cx="10515600" cy="4351338"/>
          </a:xfrm>
        </p:spPr>
        <p:txBody>
          <a:bodyPr>
            <a:normAutofit lnSpcReduction="10000"/>
          </a:bodyPr>
          <a:lstStyle/>
          <a:p>
            <a:r>
              <a:rPr lang="en-US" sz="3000" dirty="0">
                <a:latin typeface="Arial" panose="020B0604020202020204" pitchFamily="34" charset="0"/>
                <a:cs typeface="Arial" panose="020B0604020202020204" pitchFamily="34" charset="0"/>
              </a:rPr>
              <a:t>Start Fall 2024</a:t>
            </a:r>
          </a:p>
          <a:p>
            <a:r>
              <a:rPr lang="en-US" sz="3000" dirty="0">
                <a:latin typeface="Arial" panose="020B0604020202020204" pitchFamily="34" charset="0"/>
                <a:cs typeface="Arial" panose="020B0604020202020204" pitchFamily="34" charset="0"/>
              </a:rPr>
              <a:t>There are specific courses within a program pathway that have been chosen to asses a PSLO.</a:t>
            </a:r>
          </a:p>
          <a:p>
            <a:r>
              <a:rPr lang="en-US" sz="3000" dirty="0">
                <a:latin typeface="Arial" panose="020B0604020202020204" pitchFamily="34" charset="0"/>
                <a:cs typeface="Arial" panose="020B0604020202020204" pitchFamily="34" charset="0"/>
              </a:rPr>
              <a:t>The PSLO assessment must be aligned to its specific assessment goal in Bb. </a:t>
            </a:r>
          </a:p>
          <a:p>
            <a:r>
              <a:rPr lang="en-US" sz="3000" dirty="0">
                <a:latin typeface="Arial" panose="020B0604020202020204" pitchFamily="34" charset="0"/>
                <a:cs typeface="Arial" panose="020B0604020202020204" pitchFamily="34" charset="0"/>
              </a:rPr>
              <a:t>Occurrence: Every term the specific course is taught.</a:t>
            </a:r>
          </a:p>
          <a:p>
            <a:r>
              <a:rPr lang="en-US" sz="3000" dirty="0">
                <a:latin typeface="Arial" panose="020B0604020202020204" pitchFamily="34" charset="0"/>
                <a:cs typeface="Arial" panose="020B0604020202020204" pitchFamily="34" charset="0"/>
              </a:rPr>
              <a:t>Bb outcomes assessment pulls artifacts &amp; program faculty score PSLOs assessment</a:t>
            </a:r>
          </a:p>
          <a:p>
            <a:r>
              <a:rPr lang="en-US" sz="3000" dirty="0">
                <a:latin typeface="Arial" panose="020B0604020202020204" pitchFamily="34" charset="0"/>
                <a:cs typeface="Arial" panose="020B0604020202020204" pitchFamily="34" charset="0"/>
              </a:rPr>
              <a:t>Report is shared on student success data on PSLOs</a:t>
            </a:r>
          </a:p>
          <a:p>
            <a:endParaRPr lang="en-US" dirty="0"/>
          </a:p>
        </p:txBody>
      </p:sp>
    </p:spTree>
    <p:extLst>
      <p:ext uri="{BB962C8B-B14F-4D97-AF65-F5344CB8AC3E}">
        <p14:creationId xmlns:p14="http://schemas.microsoft.com/office/powerpoint/2010/main" val="47065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43C8E7-0D7B-471D-BB21-A71D6585169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Odessa College Assessment Bb Alignment</a:t>
            </a:r>
          </a:p>
        </p:txBody>
      </p:sp>
    </p:spTree>
    <p:extLst>
      <p:ext uri="{BB962C8B-B14F-4D97-AF65-F5344CB8AC3E}">
        <p14:creationId xmlns:p14="http://schemas.microsoft.com/office/powerpoint/2010/main" val="35448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F49A-E6FF-4B5F-82F0-426AD9D641E5}"/>
              </a:ext>
            </a:extLst>
          </p:cNvPr>
          <p:cNvSpPr>
            <a:spLocks noGrp="1"/>
          </p:cNvSpPr>
          <p:nvPr>
            <p:ph type="title" idx="4294967295"/>
          </p:nvPr>
        </p:nvSpPr>
        <p:spPr>
          <a:xfrm>
            <a:off x="1165459" y="2371583"/>
            <a:ext cx="10515600" cy="1325562"/>
          </a:xfrm>
        </p:spPr>
        <p:txBody>
          <a:bodyPr>
            <a:noAutofit/>
          </a:bodyPr>
          <a:lstStyle/>
          <a:p>
            <a:r>
              <a:rPr lang="en-US" sz="4800" dirty="0">
                <a:latin typeface="Arial" panose="020B0604020202020204" pitchFamily="34" charset="0"/>
                <a:cs typeface="Arial" panose="020B0604020202020204" pitchFamily="34" charset="0"/>
              </a:rPr>
              <a:t>“Assessment is the process of evaluating student learning by measuring how well students have achieved the intended learning outcomes.”</a:t>
            </a:r>
          </a:p>
        </p:txBody>
      </p:sp>
    </p:spTree>
    <p:extLst>
      <p:ext uri="{BB962C8B-B14F-4D97-AF65-F5344CB8AC3E}">
        <p14:creationId xmlns:p14="http://schemas.microsoft.com/office/powerpoint/2010/main" val="82883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614033-5617-462F-A6C0-B4C614E28B06}"/>
              </a:ext>
            </a:extLst>
          </p:cNvPr>
          <p:cNvSpPr txBox="1">
            <a:spLocks/>
          </p:cNvSpPr>
          <p:nvPr/>
        </p:nvSpPr>
        <p:spPr>
          <a:xfrm>
            <a:off x="436345" y="1221229"/>
            <a:ext cx="11184556" cy="38897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b="1" dirty="0"/>
          </a:p>
          <a:p>
            <a:pPr marL="0" indent="0" algn="ctr">
              <a:buFont typeface="Arial" panose="020B0604020202020204" pitchFamily="34" charset="0"/>
              <a:buNone/>
            </a:pPr>
            <a:r>
              <a:rPr lang="en-US" sz="5700" b="1" dirty="0">
                <a:latin typeface="Arial" panose="020B0604020202020204" pitchFamily="34" charset="0"/>
                <a:cs typeface="Arial" panose="020B0604020202020204" pitchFamily="34" charset="0"/>
              </a:rPr>
              <a:t>In what ways can we refine our assessment methods to ensure that they not only measure student achievements of learning outcomes, but also provide actionable insights that can enhance both teaching practices and student success? </a:t>
            </a:r>
          </a:p>
        </p:txBody>
      </p:sp>
    </p:spTree>
    <p:extLst>
      <p:ext uri="{BB962C8B-B14F-4D97-AF65-F5344CB8AC3E}">
        <p14:creationId xmlns:p14="http://schemas.microsoft.com/office/powerpoint/2010/main" val="343456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4">
            <a:extLst>
              <a:ext uri="{FF2B5EF4-FFF2-40B4-BE49-F238E27FC236}">
                <a16:creationId xmlns:a16="http://schemas.microsoft.com/office/drawing/2014/main" id="{26024837-5C8A-4165-9C2B-400823B3CFFD}"/>
              </a:ext>
            </a:extLst>
          </p:cNvPr>
          <p:cNvPicPr>
            <a:picLocks noChangeAspect="1"/>
          </p:cNvPicPr>
          <p:nvPr/>
        </p:nvPicPr>
        <p:blipFill>
          <a:blip r:embed="rId3"/>
          <a:stretch>
            <a:fillRect/>
          </a:stretch>
        </p:blipFill>
        <p:spPr>
          <a:xfrm>
            <a:off x="183412" y="1342196"/>
            <a:ext cx="5238110" cy="3060469"/>
          </a:xfrm>
          <a:prstGeom prst="rect">
            <a:avLst/>
          </a:prstGeom>
        </p:spPr>
      </p:pic>
      <p:sp>
        <p:nvSpPr>
          <p:cNvPr id="6" name="TextBox 5">
            <a:extLst>
              <a:ext uri="{FF2B5EF4-FFF2-40B4-BE49-F238E27FC236}">
                <a16:creationId xmlns:a16="http://schemas.microsoft.com/office/drawing/2014/main" id="{D4CFDD60-2148-4740-968C-6A107EBFEB2A}"/>
              </a:ext>
            </a:extLst>
          </p:cNvPr>
          <p:cNvSpPr txBox="1"/>
          <p:nvPr/>
        </p:nvSpPr>
        <p:spPr>
          <a:xfrm>
            <a:off x="2925234" y="262066"/>
            <a:ext cx="6155266"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Four Pillars of Assessment</a:t>
            </a:r>
            <a:endParaRPr lang="en-US" sz="2400" dirty="0"/>
          </a:p>
        </p:txBody>
      </p:sp>
      <p:sp>
        <p:nvSpPr>
          <p:cNvPr id="8" name="TextBox 7">
            <a:extLst>
              <a:ext uri="{FF2B5EF4-FFF2-40B4-BE49-F238E27FC236}">
                <a16:creationId xmlns:a16="http://schemas.microsoft.com/office/drawing/2014/main" id="{296F5F9F-5C6B-4841-B3BC-6106AFD3A961}"/>
              </a:ext>
            </a:extLst>
          </p:cNvPr>
          <p:cNvSpPr txBox="1"/>
          <p:nvPr/>
        </p:nvSpPr>
        <p:spPr>
          <a:xfrm>
            <a:off x="5604934" y="832635"/>
            <a:ext cx="6096000" cy="5632311"/>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Faculty</a:t>
            </a:r>
            <a:r>
              <a:rPr lang="en-US" sz="2000" dirty="0">
                <a:latin typeface="Arial" panose="020B0604020202020204" pitchFamily="34" charset="0"/>
                <a:cs typeface="Arial" panose="020B0604020202020204" pitchFamily="34" charset="0"/>
              </a:rPr>
              <a:t>— Both full-time and part-time are engaged in the assessment process.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Student Learning Outcomes</a:t>
            </a:r>
            <a:r>
              <a:rPr lang="en-US" sz="2000" dirty="0">
                <a:latin typeface="Arial" panose="020B0604020202020204" pitchFamily="34" charset="0"/>
                <a:cs typeface="Arial" panose="020B0604020202020204" pitchFamily="34" charset="0"/>
              </a:rPr>
              <a:t>— reflect OC’s student learning experiences in their courses, programs, and at the college.</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Compliance</a:t>
            </a:r>
            <a:r>
              <a:rPr lang="en-US" sz="2000" dirty="0">
                <a:latin typeface="Arial" panose="020B0604020202020204" pitchFamily="34" charset="0"/>
                <a:cs typeface="Arial" panose="020B0604020202020204" pitchFamily="34" charset="0"/>
              </a:rPr>
              <a:t>—We measure where learning is demonstrated, and provide qualitative and quantitative data as it pertains to student learning across OC.</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Communication</a:t>
            </a:r>
            <a:r>
              <a:rPr lang="en-US" sz="2000" dirty="0">
                <a:latin typeface="Arial" panose="020B0604020202020204" pitchFamily="34" charset="0"/>
                <a:cs typeface="Arial" panose="020B0604020202020204" pitchFamily="34" charset="0"/>
              </a:rPr>
              <a:t>—The evaluation of student learning across the college is done in collaboration with other departments, and we will communicate our assessment data to our stakeholders at OC, the state of Texas (THECB) and our regional accreditation body (SACSCOC).</a:t>
            </a:r>
          </a:p>
        </p:txBody>
      </p:sp>
    </p:spTree>
    <p:extLst>
      <p:ext uri="{BB962C8B-B14F-4D97-AF65-F5344CB8AC3E}">
        <p14:creationId xmlns:p14="http://schemas.microsoft.com/office/powerpoint/2010/main" val="29191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43C8E7-0D7B-471D-BB21-A71D6585169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Odessa College Assessment Framework</a:t>
            </a:r>
          </a:p>
        </p:txBody>
      </p:sp>
    </p:spTree>
    <p:extLst>
      <p:ext uri="{BB962C8B-B14F-4D97-AF65-F5344CB8AC3E}">
        <p14:creationId xmlns:p14="http://schemas.microsoft.com/office/powerpoint/2010/main" val="35787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EA4501-07DD-45A4-8396-D48970F6C9D9}"/>
              </a:ext>
            </a:extLst>
          </p:cNvPr>
          <p:cNvSpPr txBox="1"/>
          <p:nvPr/>
        </p:nvSpPr>
        <p:spPr>
          <a:xfrm>
            <a:off x="2713568" y="265668"/>
            <a:ext cx="6155266" cy="830997"/>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Odessa College-Evaluation of Student Learning through Assessment</a:t>
            </a:r>
            <a:endParaRPr lang="en-US" sz="2400" dirty="0"/>
          </a:p>
        </p:txBody>
      </p:sp>
      <p:sp>
        <p:nvSpPr>
          <p:cNvPr id="8" name="TextBox 7">
            <a:extLst>
              <a:ext uri="{FF2B5EF4-FFF2-40B4-BE49-F238E27FC236}">
                <a16:creationId xmlns:a16="http://schemas.microsoft.com/office/drawing/2014/main" id="{F9BA3002-83F0-4EC9-AC36-E2C6487789EA}"/>
              </a:ext>
            </a:extLst>
          </p:cNvPr>
          <p:cNvSpPr txBox="1"/>
          <p:nvPr/>
        </p:nvSpPr>
        <p:spPr>
          <a:xfrm>
            <a:off x="818148" y="1179453"/>
            <a:ext cx="10368280" cy="5842753"/>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Odessa College’s commitment to student success is founded on an integrated approach to learning. We believe learning is multi-faceted, and the evaluation methods included in our student learning framework are designed as a snapshot for the journey of student learning at Odessa College. </a:t>
            </a:r>
          </a:p>
          <a:p>
            <a:pPr marL="0" marR="0">
              <a:lnSpc>
                <a:spcPct val="107000"/>
              </a:lnSpc>
              <a:spcBef>
                <a:spcPts val="0"/>
              </a:spcBef>
              <a:spcAft>
                <a:spcPts val="8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The framework includes an evaluation of student learning via Odessa College Course Mastery Assessment, Core/General Education student learning outcomes, and program student learning outcomes.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This approach directly influences various facets of our curriculum. Through a blend of assessments of student learning, reflections on learning, and continuous improvements on pedagogical strategies, we strive to ensure that every student not only reaches, but surpasses their academic and personal potential.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753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7C593F-61BF-4DDA-8737-9CB8CE47056C}"/>
              </a:ext>
            </a:extLst>
          </p:cNvPr>
          <p:cNvPicPr>
            <a:picLocks noChangeAspect="1"/>
          </p:cNvPicPr>
          <p:nvPr/>
        </p:nvPicPr>
        <p:blipFill>
          <a:blip r:embed="rId3"/>
          <a:stretch>
            <a:fillRect/>
          </a:stretch>
        </p:blipFill>
        <p:spPr>
          <a:xfrm>
            <a:off x="1499233" y="104321"/>
            <a:ext cx="8827773" cy="6322100"/>
          </a:xfrm>
          <a:prstGeom prst="rect">
            <a:avLst/>
          </a:prstGeom>
        </p:spPr>
      </p:pic>
    </p:spTree>
    <p:extLst>
      <p:ext uri="{BB962C8B-B14F-4D97-AF65-F5344CB8AC3E}">
        <p14:creationId xmlns:p14="http://schemas.microsoft.com/office/powerpoint/2010/main" val="108468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EA4501-07DD-45A4-8396-D48970F6C9D9}"/>
              </a:ext>
            </a:extLst>
          </p:cNvPr>
          <p:cNvSpPr txBox="1"/>
          <p:nvPr/>
        </p:nvSpPr>
        <p:spPr>
          <a:xfrm>
            <a:off x="2713568" y="265668"/>
            <a:ext cx="6155266" cy="830997"/>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Odessa College Course Mastery Assessment-OCCMA</a:t>
            </a:r>
            <a:endParaRPr lang="en-US" sz="2400" dirty="0"/>
          </a:p>
        </p:txBody>
      </p:sp>
      <p:sp>
        <p:nvSpPr>
          <p:cNvPr id="6" name="TextBox 5">
            <a:extLst>
              <a:ext uri="{FF2B5EF4-FFF2-40B4-BE49-F238E27FC236}">
                <a16:creationId xmlns:a16="http://schemas.microsoft.com/office/drawing/2014/main" id="{CA20293E-7193-4C2C-89EB-2B2777F3324C}"/>
              </a:ext>
            </a:extLst>
          </p:cNvPr>
          <p:cNvSpPr txBox="1"/>
          <p:nvPr/>
        </p:nvSpPr>
        <p:spPr>
          <a:xfrm>
            <a:off x="2149642" y="1362333"/>
            <a:ext cx="7892716" cy="4413259"/>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The OCCMA provides evidence that students are achieving the intended course outcomes.</a:t>
            </a:r>
          </a:p>
          <a:p>
            <a:pPr marL="0" marR="0">
              <a:lnSpc>
                <a:spcPct val="107000"/>
              </a:lnSpc>
              <a:spcBef>
                <a:spcPts val="0"/>
              </a:spcBef>
              <a:spcAft>
                <a:spcPts val="80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2800" dirty="0">
                <a:latin typeface="Arial" panose="020B0604020202020204" pitchFamily="34" charset="0"/>
                <a:ea typeface="Times New Roman" panose="02020603050405020304" pitchFamily="18" charset="0"/>
                <a:cs typeface="Arial" panose="020B0604020202020204" pitchFamily="34" charset="0"/>
              </a:rPr>
              <a:t>It reflect</a:t>
            </a:r>
            <a:r>
              <a:rPr lang="en-US" sz="2800" dirty="0">
                <a:effectLst/>
                <a:latin typeface="Arial" panose="020B0604020202020204" pitchFamily="34" charset="0"/>
                <a:ea typeface="Times New Roman" panose="02020603050405020304" pitchFamily="18" charset="0"/>
                <a:cs typeface="Arial" panose="020B0604020202020204" pitchFamily="34" charset="0"/>
              </a:rPr>
              <a:t> our college’s dedication to verifying students not only acquire knowledge but can also meaningfully apply and communicate their acquired knowledge in each course, regardless of modality, faculty status (I.e., full/part time), or other varying factors.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304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dessa College | Discover Odessa">
            <a:extLst>
              <a:ext uri="{FF2B5EF4-FFF2-40B4-BE49-F238E27FC236}">
                <a16:creationId xmlns:a16="http://schemas.microsoft.com/office/drawing/2014/main" id="{E94F92EA-CA2A-453F-913A-325DCC672F4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2205768-5449-465D-9012-168AB949EA18}"/>
              </a:ext>
            </a:extLst>
          </p:cNvPr>
          <p:cNvSpPr txBox="1">
            <a:spLocks noGrp="1"/>
          </p:cNvSpPr>
          <p:nvPr>
            <p:ph type="title"/>
          </p:nvPr>
        </p:nvSpPr>
        <p:spPr>
          <a:xfrm>
            <a:off x="838200" y="815540"/>
            <a:ext cx="10515600" cy="424732"/>
          </a:xfrm>
          <a:prstGeom prst="rect">
            <a:avLst/>
          </a:prstGeom>
          <a:noFill/>
        </p:spPr>
        <p:txBody>
          <a:bodyPr wrap="square">
            <a:spAutoFit/>
          </a:bodyPr>
          <a:lstStyle/>
          <a:p>
            <a:pPr algn="ctr"/>
            <a:r>
              <a:rPr lang="en-US" sz="2400" b="1" dirty="0">
                <a:solidFill>
                  <a:srgbClr val="002060"/>
                </a:solidFill>
                <a:latin typeface="Arial" panose="020B0604020202020204" pitchFamily="34" charset="0"/>
                <a:cs typeface="Arial" panose="020B0604020202020204" pitchFamily="34" charset="0"/>
              </a:rPr>
              <a:t>Odessa College Course Mastery Assessment-Examples</a:t>
            </a:r>
            <a:endParaRPr lang="en-US" sz="2400" dirty="0"/>
          </a:p>
        </p:txBody>
      </p:sp>
      <p:sp>
        <p:nvSpPr>
          <p:cNvPr id="3" name="Content Placeholder 2">
            <a:extLst>
              <a:ext uri="{FF2B5EF4-FFF2-40B4-BE49-F238E27FC236}">
                <a16:creationId xmlns:a16="http://schemas.microsoft.com/office/drawing/2014/main" id="{1B56C62A-1485-47FA-9E68-249BA93B31BE}"/>
              </a:ext>
            </a:extLst>
          </p:cNvPr>
          <p:cNvSpPr>
            <a:spLocks noGrp="1"/>
          </p:cNvSpPr>
          <p:nvPr>
            <p:ph idx="1"/>
          </p:nvPr>
        </p:nvSpPr>
        <p:spPr/>
        <p:txBody>
          <a:bodyPr>
            <a:normAutofit fontScale="92500" lnSpcReduction="20000"/>
          </a:bodyPr>
          <a:lstStyle/>
          <a:p>
            <a:pPr marL="0" indent="0">
              <a:buNone/>
            </a:pPr>
            <a:r>
              <a:rPr lang="en-US" sz="4000" b="1" dirty="0">
                <a:latin typeface="Arial" panose="020B0604020202020204" pitchFamily="34" charset="0"/>
                <a:cs typeface="Arial" panose="020B0604020202020204" pitchFamily="34" charset="0"/>
              </a:rPr>
              <a:t>Capstone Project</a:t>
            </a:r>
            <a:r>
              <a:rPr lang="en-US" sz="4000" dirty="0">
                <a:latin typeface="Arial" panose="020B0604020202020204" pitchFamily="34" charset="0"/>
                <a:cs typeface="Arial" panose="020B0604020202020204" pitchFamily="34" charset="0"/>
              </a:rPr>
              <a:t>—allows students to demonstrate their mastery of course content and learning outcomes. * Solve a real-world problem or complete significant task relevant to the course or field of study.</a:t>
            </a:r>
          </a:p>
          <a:p>
            <a:pPr marL="0" indent="0">
              <a:buNone/>
            </a:pPr>
            <a:endParaRPr lang="en-US" sz="4000"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Portfolio</a:t>
            </a:r>
            <a:r>
              <a:rPr lang="en-US" sz="4000" dirty="0">
                <a:latin typeface="Arial" panose="020B0604020202020204" pitchFamily="34" charset="0"/>
                <a:cs typeface="Arial" panose="020B0604020202020204" pitchFamily="34" charset="0"/>
              </a:rPr>
              <a:t>-provide a way for students to showcase their progress over time, highlighting their best work and reflecting on their learning journey.</a:t>
            </a:r>
          </a:p>
          <a:p>
            <a:endParaRPr lang="en-US" dirty="0"/>
          </a:p>
        </p:txBody>
      </p:sp>
    </p:spTree>
    <p:extLst>
      <p:ext uri="{BB962C8B-B14F-4D97-AF65-F5344CB8AC3E}">
        <p14:creationId xmlns:p14="http://schemas.microsoft.com/office/powerpoint/2010/main" val="177408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957</TotalTime>
  <Words>1270</Words>
  <Application>Microsoft Office PowerPoint</Application>
  <PresentationFormat>Widescreen</PresentationFormat>
  <Paragraphs>104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Odessa College: Evaluation of Student Learning</vt:lpstr>
      <vt:lpstr>“Assessment is the process of evaluating student learning by measuring how well students have achieved the intended learning outcomes.”</vt:lpstr>
      <vt:lpstr>PowerPoint Presentation</vt:lpstr>
      <vt:lpstr>PowerPoint Presentation</vt:lpstr>
      <vt:lpstr>Odessa College Assessment Framework</vt:lpstr>
      <vt:lpstr>PowerPoint Presentation</vt:lpstr>
      <vt:lpstr>PowerPoint Presentation</vt:lpstr>
      <vt:lpstr>PowerPoint Presentation</vt:lpstr>
      <vt:lpstr>Odessa College Course Mastery Assessment-Examples</vt:lpstr>
      <vt:lpstr>Odessa College Course Mastery Assessment-Examples</vt:lpstr>
      <vt:lpstr>Odessa College Course Mastery Assessment-OCCMA</vt:lpstr>
      <vt:lpstr>PowerPoint Presentation</vt:lpstr>
      <vt:lpstr>PowerPoint Presentation</vt:lpstr>
      <vt:lpstr>PowerPoint Presentation</vt:lpstr>
      <vt:lpstr>Core/General Education-Odessa College Student Learning Outcomes (OCSLOs)</vt:lpstr>
      <vt:lpstr>PowerPoint Presentation</vt:lpstr>
      <vt:lpstr>PowerPoint Presentation</vt:lpstr>
      <vt:lpstr>Program Student Learning Outcomes (PSLOs)</vt:lpstr>
      <vt:lpstr>Odessa College Assessment Bb Alignment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The Big Picture</dc:title>
  <dc:creator>Tramaine Anderson</dc:creator>
  <cp:lastModifiedBy>Anderson-Silvas</cp:lastModifiedBy>
  <cp:revision>31</cp:revision>
  <dcterms:created xsi:type="dcterms:W3CDTF">2023-11-10T20:22:08Z</dcterms:created>
  <dcterms:modified xsi:type="dcterms:W3CDTF">2024-08-12T02:12:48Z</dcterms:modified>
</cp:coreProperties>
</file>