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4368" r:id="rId1"/>
    <p:sldMasterId id="2147483753" r:id="rId2"/>
  </p:sldMasterIdLst>
  <p:notesMasterIdLst>
    <p:notesMasterId r:id="rId41"/>
  </p:notesMasterIdLst>
  <p:handoutMasterIdLst>
    <p:handoutMasterId r:id="rId42"/>
  </p:handoutMasterIdLst>
  <p:sldIdLst>
    <p:sldId id="355" r:id="rId3"/>
    <p:sldId id="392" r:id="rId4"/>
    <p:sldId id="357" r:id="rId5"/>
    <p:sldId id="358" r:id="rId6"/>
    <p:sldId id="383" r:id="rId7"/>
    <p:sldId id="384" r:id="rId8"/>
    <p:sldId id="359" r:id="rId9"/>
    <p:sldId id="382" r:id="rId10"/>
    <p:sldId id="398" r:id="rId11"/>
    <p:sldId id="360" r:id="rId12"/>
    <p:sldId id="361" r:id="rId13"/>
    <p:sldId id="362" r:id="rId14"/>
    <p:sldId id="363" r:id="rId15"/>
    <p:sldId id="364" r:id="rId16"/>
    <p:sldId id="365" r:id="rId17"/>
    <p:sldId id="366" r:id="rId18"/>
    <p:sldId id="367" r:id="rId19"/>
    <p:sldId id="368" r:id="rId20"/>
    <p:sldId id="394" r:id="rId21"/>
    <p:sldId id="369" r:id="rId22"/>
    <p:sldId id="393" r:id="rId23"/>
    <p:sldId id="370" r:id="rId24"/>
    <p:sldId id="371" r:id="rId25"/>
    <p:sldId id="372" r:id="rId26"/>
    <p:sldId id="373" r:id="rId27"/>
    <p:sldId id="374" r:id="rId28"/>
    <p:sldId id="375" r:id="rId29"/>
    <p:sldId id="376" r:id="rId30"/>
    <p:sldId id="387" r:id="rId31"/>
    <p:sldId id="400" r:id="rId32"/>
    <p:sldId id="377" r:id="rId33"/>
    <p:sldId id="395" r:id="rId34"/>
    <p:sldId id="396" r:id="rId35"/>
    <p:sldId id="379" r:id="rId36"/>
    <p:sldId id="380" r:id="rId37"/>
    <p:sldId id="399" r:id="rId38"/>
    <p:sldId id="381" r:id="rId39"/>
    <p:sldId id="397" r:id="rId40"/>
  </p:sldIdLst>
  <p:sldSz cx="12192000" cy="6858000"/>
  <p:notesSz cx="6950075" cy="9236075"/>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1B5FA2A3-2C5C-0167-BC82-0C0AB49C40C5}" v="212" dt="2024-08-28T16:59:46.843"/>
    <p1510:client id="{9936F626-1F96-657A-9A3E-5B441945FE4F}" v="40" dt="2024-08-30T14:12:14.162"/>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slideViewPr>
    <p:cSldViewPr snapToGrid="0">
      <p:cViewPr>
        <p:scale>
          <a:sx n="1" d="2"/>
          <a:sy n="1" d="2"/>
        </p:scale>
        <p:origin x="0" y="0"/>
      </p:cViewPr>
      <p:guideLst>
        <p:guide orient="horz" pos="2160"/>
        <p:guide pos="3840"/>
      </p:guideLst>
    </p:cSldViewPr>
  </p:slide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9" Type="http://schemas.openxmlformats.org/officeDocument/2006/relationships/slide" Target="slides/slide37.xml"/><Relationship Id="rId21" Type="http://schemas.openxmlformats.org/officeDocument/2006/relationships/slide" Target="slides/slide19.xml"/><Relationship Id="rId34" Type="http://schemas.openxmlformats.org/officeDocument/2006/relationships/slide" Target="slides/slide32.xml"/><Relationship Id="rId42" Type="http://schemas.openxmlformats.org/officeDocument/2006/relationships/handoutMaster" Target="handoutMasters/handoutMaster1.xml"/><Relationship Id="rId47" Type="http://schemas.microsoft.com/office/2015/10/relationships/revisionInfo" Target="revisionInfo.xml"/><Relationship Id="rId7" Type="http://schemas.openxmlformats.org/officeDocument/2006/relationships/slide" Target="slides/slide5.xml"/><Relationship Id="rId2" Type="http://schemas.openxmlformats.org/officeDocument/2006/relationships/slideMaster" Target="slideMasters/slideMaster2.xml"/><Relationship Id="rId16" Type="http://schemas.openxmlformats.org/officeDocument/2006/relationships/slide" Target="slides/slide14.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slide" Target="slides/slide30.xml"/><Relationship Id="rId37" Type="http://schemas.openxmlformats.org/officeDocument/2006/relationships/slide" Target="slides/slide35.xml"/><Relationship Id="rId40" Type="http://schemas.openxmlformats.org/officeDocument/2006/relationships/slide" Target="slides/slide38.xml"/><Relationship Id="rId45"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36" Type="http://schemas.openxmlformats.org/officeDocument/2006/relationships/slide" Target="slides/slide34.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slide" Target="slides/slide29.xml"/><Relationship Id="rId44"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slide" Target="slides/slide33.xml"/><Relationship Id="rId43" Type="http://schemas.openxmlformats.org/officeDocument/2006/relationships/presProps" Target="presProps.xml"/><Relationship Id="rId8" Type="http://schemas.openxmlformats.org/officeDocument/2006/relationships/slide" Target="slides/slide6.xml"/><Relationship Id="rId3" Type="http://schemas.openxmlformats.org/officeDocument/2006/relationships/slide" Target="slides/slide1.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slide" Target="slides/slide31.xml"/><Relationship Id="rId38" Type="http://schemas.openxmlformats.org/officeDocument/2006/relationships/slide" Target="slides/slide36.xml"/><Relationship Id="rId46" Type="http://schemas.openxmlformats.org/officeDocument/2006/relationships/tableStyles" Target="tableStyles.xml"/><Relationship Id="rId20" Type="http://schemas.openxmlformats.org/officeDocument/2006/relationships/slide" Target="slides/slide18.xml"/><Relationship Id="rId41" Type="http://schemas.openxmlformats.org/officeDocument/2006/relationships/notesMaster" Target="notesMasters/notesMaster1.xml"/></Relationships>
</file>

<file path=ppt/diagrams/_rels/data3.xml.rels><?xml version="1.0" encoding="UTF-8" standalone="yes"?>
<Relationships xmlns="http://schemas.openxmlformats.org/package/2006/relationships"><Relationship Id="rId1" Type="http://schemas.openxmlformats.org/officeDocument/2006/relationships/hyperlink" Target="http://www.legis.state.tx.us/tlodocs/84R/billtext/html/SB00011F.htm" TargetMode="External"/></Relationships>
</file>

<file path=ppt/diagrams/_rels/drawing3.xml.rels><?xml version="1.0" encoding="UTF-8" standalone="yes"?>
<Relationships xmlns="http://schemas.openxmlformats.org/package/2006/relationships"><Relationship Id="rId1" Type="http://schemas.openxmlformats.org/officeDocument/2006/relationships/hyperlink" Target="http://www.legis.state.tx.us/tlodocs/84R/billtext/html/SB00011F.htm"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017AF74E-4B93-4E46-AFCE-F049A1CAFD4B}"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CA2DE4B8-7F4E-4372-8C39-9FE6FB5DA7CE}">
      <dgm:prSet/>
      <dgm:spPr/>
      <dgm:t>
        <a:bodyPr/>
        <a:lstStyle/>
        <a:p>
          <a:r>
            <a:rPr lang="en-US"/>
            <a:t>Ethics</a:t>
          </a:r>
        </a:p>
      </dgm:t>
    </dgm:pt>
    <dgm:pt modelId="{3B56002B-6E86-4AC2-9941-A5C1CCAD3543}" type="parTrans" cxnId="{3A2D07A6-8282-49B7-9C3C-88C754790229}">
      <dgm:prSet/>
      <dgm:spPr/>
      <dgm:t>
        <a:bodyPr/>
        <a:lstStyle/>
        <a:p>
          <a:endParaRPr lang="en-US"/>
        </a:p>
      </dgm:t>
    </dgm:pt>
    <dgm:pt modelId="{B6701F34-64A5-4F7B-93D3-3CE92C5D7BA6}" type="sibTrans" cxnId="{3A2D07A6-8282-49B7-9C3C-88C754790229}">
      <dgm:prSet/>
      <dgm:spPr/>
      <dgm:t>
        <a:bodyPr/>
        <a:lstStyle/>
        <a:p>
          <a:endParaRPr lang="en-US"/>
        </a:p>
      </dgm:t>
    </dgm:pt>
    <dgm:pt modelId="{BD90EEBF-772B-4623-A094-193767D53E45}">
      <dgm:prSet/>
      <dgm:spPr/>
      <dgm:t>
        <a:bodyPr/>
        <a:lstStyle/>
        <a:p>
          <a:r>
            <a:rPr lang="en-US"/>
            <a:t>Risk Management</a:t>
          </a:r>
        </a:p>
      </dgm:t>
    </dgm:pt>
    <dgm:pt modelId="{2D2D92F1-20C9-4D32-B20B-A9BB0BAF5067}" type="parTrans" cxnId="{67E14779-4F12-40A3-9F5A-B03769E24DB2}">
      <dgm:prSet/>
      <dgm:spPr/>
      <dgm:t>
        <a:bodyPr/>
        <a:lstStyle/>
        <a:p>
          <a:endParaRPr lang="en-US"/>
        </a:p>
      </dgm:t>
    </dgm:pt>
    <dgm:pt modelId="{10720625-1CB9-4DCF-9050-C1D280269F6B}" type="sibTrans" cxnId="{67E14779-4F12-40A3-9F5A-B03769E24DB2}">
      <dgm:prSet/>
      <dgm:spPr/>
      <dgm:t>
        <a:bodyPr/>
        <a:lstStyle/>
        <a:p>
          <a:endParaRPr lang="en-US"/>
        </a:p>
      </dgm:t>
    </dgm:pt>
    <dgm:pt modelId="{0991F93C-5778-4A53-B5CE-88F0ACD52408}">
      <dgm:prSet/>
      <dgm:spPr/>
      <dgm:t>
        <a:bodyPr/>
        <a:lstStyle/>
        <a:p>
          <a:r>
            <a:rPr lang="en-US"/>
            <a:t>Rights of Student Organizations</a:t>
          </a:r>
        </a:p>
      </dgm:t>
    </dgm:pt>
    <dgm:pt modelId="{C1DF4FDD-E351-4266-BE4C-AE83ED907772}" type="parTrans" cxnId="{CA1A4C62-9379-4F67-8673-E146DC0AC924}">
      <dgm:prSet/>
      <dgm:spPr/>
      <dgm:t>
        <a:bodyPr/>
        <a:lstStyle/>
        <a:p>
          <a:endParaRPr lang="en-US"/>
        </a:p>
      </dgm:t>
    </dgm:pt>
    <dgm:pt modelId="{936196D1-4156-400D-B6DB-8670DC13CA6C}" type="sibTrans" cxnId="{CA1A4C62-9379-4F67-8673-E146DC0AC924}">
      <dgm:prSet/>
      <dgm:spPr/>
      <dgm:t>
        <a:bodyPr/>
        <a:lstStyle/>
        <a:p>
          <a:endParaRPr lang="en-US"/>
        </a:p>
      </dgm:t>
    </dgm:pt>
    <dgm:pt modelId="{F08FD92F-5028-4365-980E-4E96B3887CCC}">
      <dgm:prSet/>
      <dgm:spPr/>
      <dgm:t>
        <a:bodyPr/>
        <a:lstStyle/>
        <a:p>
          <a:r>
            <a:rPr lang="en-US"/>
            <a:t>Q&amp;A</a:t>
          </a:r>
        </a:p>
      </dgm:t>
    </dgm:pt>
    <dgm:pt modelId="{94D040A7-B50D-4A04-B104-7BE33F4991CA}" type="parTrans" cxnId="{B0F10A8B-6CE9-4A8E-A37A-FCF049066F75}">
      <dgm:prSet/>
      <dgm:spPr/>
      <dgm:t>
        <a:bodyPr/>
        <a:lstStyle/>
        <a:p>
          <a:endParaRPr lang="en-US"/>
        </a:p>
      </dgm:t>
    </dgm:pt>
    <dgm:pt modelId="{3C475BCF-3F3D-4A1B-BE61-43AA00C181DC}" type="sibTrans" cxnId="{B0F10A8B-6CE9-4A8E-A37A-FCF049066F75}">
      <dgm:prSet/>
      <dgm:spPr/>
      <dgm:t>
        <a:bodyPr/>
        <a:lstStyle/>
        <a:p>
          <a:endParaRPr lang="en-US"/>
        </a:p>
      </dgm:t>
    </dgm:pt>
    <dgm:pt modelId="{1F13607C-4F6E-4524-A0AF-4D8FF047D018}">
      <dgm:prSet phldr="0"/>
      <dgm:spPr/>
      <dgm:t>
        <a:bodyPr/>
        <a:lstStyle/>
        <a:p>
          <a:pPr rtl="0"/>
          <a:r>
            <a:rPr lang="en-US">
              <a:latin typeface="Calibri Light" panose="020F0302020204030204"/>
            </a:rPr>
            <a:t>State Mandated Policies</a:t>
          </a:r>
        </a:p>
      </dgm:t>
    </dgm:pt>
    <dgm:pt modelId="{6FF1DEA5-4E85-4B9E-BD4F-3F1F3104FDB9}" type="parTrans" cxnId="{2D8987C0-3AD3-450E-82C0-6F7EFDA8DDFF}">
      <dgm:prSet/>
      <dgm:spPr/>
    </dgm:pt>
    <dgm:pt modelId="{C795C26E-2CF1-40FC-B1FD-BA94DB428C2D}" type="sibTrans" cxnId="{2D8987C0-3AD3-450E-82C0-6F7EFDA8DDFF}">
      <dgm:prSet/>
      <dgm:spPr/>
    </dgm:pt>
    <dgm:pt modelId="{5DB7369E-9AB5-40F0-A664-C417D3F9E604}">
      <dgm:prSet phldr="0"/>
      <dgm:spPr/>
      <dgm:t>
        <a:bodyPr/>
        <a:lstStyle/>
        <a:p>
          <a:pPr rtl="0"/>
          <a:r>
            <a:rPr lang="en-US">
              <a:latin typeface="Calibri Light" panose="020F0302020204030204"/>
            </a:rPr>
            <a:t>Americans With Disabilities Act</a:t>
          </a:r>
        </a:p>
      </dgm:t>
    </dgm:pt>
    <dgm:pt modelId="{C4551BDB-37A7-495E-8886-B98FEA1E8B6B}" type="parTrans" cxnId="{0B20E3B8-8EEB-4385-B78D-5C38E05F0F4D}">
      <dgm:prSet/>
      <dgm:spPr/>
    </dgm:pt>
    <dgm:pt modelId="{D788C824-28C9-4A75-9CB0-4692E0046A57}" type="sibTrans" cxnId="{0B20E3B8-8EEB-4385-B78D-5C38E05F0F4D}">
      <dgm:prSet/>
      <dgm:spPr/>
    </dgm:pt>
    <dgm:pt modelId="{5782F41D-9E05-43F5-AAC8-7EE2D32C0C49}" type="pres">
      <dgm:prSet presAssocID="{017AF74E-4B93-4E46-AFCE-F049A1CAFD4B}" presName="vert0" presStyleCnt="0">
        <dgm:presLayoutVars>
          <dgm:dir/>
          <dgm:animOne val="branch"/>
          <dgm:animLvl val="lvl"/>
        </dgm:presLayoutVars>
      </dgm:prSet>
      <dgm:spPr/>
    </dgm:pt>
    <dgm:pt modelId="{9A011F0C-4B1B-4E7F-93AA-DBEF2292DA91}" type="pres">
      <dgm:prSet presAssocID="{CA2DE4B8-7F4E-4372-8C39-9FE6FB5DA7CE}" presName="thickLine" presStyleLbl="alignNode1" presStyleIdx="0" presStyleCnt="6"/>
      <dgm:spPr/>
    </dgm:pt>
    <dgm:pt modelId="{96BCA0C8-8E40-4CFC-84C7-AEBB03EA6C9B}" type="pres">
      <dgm:prSet presAssocID="{CA2DE4B8-7F4E-4372-8C39-9FE6FB5DA7CE}" presName="horz1" presStyleCnt="0"/>
      <dgm:spPr/>
    </dgm:pt>
    <dgm:pt modelId="{D413ADEE-E821-43FB-9CE6-6101A3DDB213}" type="pres">
      <dgm:prSet presAssocID="{CA2DE4B8-7F4E-4372-8C39-9FE6FB5DA7CE}" presName="tx1" presStyleLbl="revTx" presStyleIdx="0" presStyleCnt="6"/>
      <dgm:spPr/>
    </dgm:pt>
    <dgm:pt modelId="{8260D241-0016-41EA-ACA4-86714B905124}" type="pres">
      <dgm:prSet presAssocID="{CA2DE4B8-7F4E-4372-8C39-9FE6FB5DA7CE}" presName="vert1" presStyleCnt="0"/>
      <dgm:spPr/>
    </dgm:pt>
    <dgm:pt modelId="{8F7F8F0C-C3FC-4014-92E1-74B66510B9FD}" type="pres">
      <dgm:prSet presAssocID="{BD90EEBF-772B-4623-A094-193767D53E45}" presName="thickLine" presStyleLbl="alignNode1" presStyleIdx="1" presStyleCnt="6"/>
      <dgm:spPr/>
    </dgm:pt>
    <dgm:pt modelId="{A05460AF-396A-4AC5-9655-6AA8E2FB2E4A}" type="pres">
      <dgm:prSet presAssocID="{BD90EEBF-772B-4623-A094-193767D53E45}" presName="horz1" presStyleCnt="0"/>
      <dgm:spPr/>
    </dgm:pt>
    <dgm:pt modelId="{88804542-E0CB-4598-8CD0-5258C324F8D9}" type="pres">
      <dgm:prSet presAssocID="{BD90EEBF-772B-4623-A094-193767D53E45}" presName="tx1" presStyleLbl="revTx" presStyleIdx="1" presStyleCnt="6"/>
      <dgm:spPr/>
    </dgm:pt>
    <dgm:pt modelId="{598E4DF1-2BF0-47DB-AE84-C42AA437F46B}" type="pres">
      <dgm:prSet presAssocID="{BD90EEBF-772B-4623-A094-193767D53E45}" presName="vert1" presStyleCnt="0"/>
      <dgm:spPr/>
    </dgm:pt>
    <dgm:pt modelId="{A63FC633-E6EC-45BD-B9CF-4C35B8920108}" type="pres">
      <dgm:prSet presAssocID="{0991F93C-5778-4A53-B5CE-88F0ACD52408}" presName="thickLine" presStyleLbl="alignNode1" presStyleIdx="2" presStyleCnt="6"/>
      <dgm:spPr/>
    </dgm:pt>
    <dgm:pt modelId="{C8E965FE-953A-45C3-8BC8-EB1CD4E7D4BB}" type="pres">
      <dgm:prSet presAssocID="{0991F93C-5778-4A53-B5CE-88F0ACD52408}" presName="horz1" presStyleCnt="0"/>
      <dgm:spPr/>
    </dgm:pt>
    <dgm:pt modelId="{15E80FA7-6CF6-49CE-B980-92FB4CE6BDDC}" type="pres">
      <dgm:prSet presAssocID="{0991F93C-5778-4A53-B5CE-88F0ACD52408}" presName="tx1" presStyleLbl="revTx" presStyleIdx="2" presStyleCnt="6"/>
      <dgm:spPr/>
    </dgm:pt>
    <dgm:pt modelId="{A4074CD8-9563-4C69-818B-F9540935E754}" type="pres">
      <dgm:prSet presAssocID="{0991F93C-5778-4A53-B5CE-88F0ACD52408}" presName="vert1" presStyleCnt="0"/>
      <dgm:spPr/>
    </dgm:pt>
    <dgm:pt modelId="{C1FFE853-2781-44F2-BE4D-4F47A284FD66}" type="pres">
      <dgm:prSet presAssocID="{1F13607C-4F6E-4524-A0AF-4D8FF047D018}" presName="thickLine" presStyleLbl="alignNode1" presStyleIdx="3" presStyleCnt="6"/>
      <dgm:spPr/>
    </dgm:pt>
    <dgm:pt modelId="{E6965259-912F-4326-BB45-D8B60593AACA}" type="pres">
      <dgm:prSet presAssocID="{1F13607C-4F6E-4524-A0AF-4D8FF047D018}" presName="horz1" presStyleCnt="0"/>
      <dgm:spPr/>
    </dgm:pt>
    <dgm:pt modelId="{1E4ABDFA-075A-4E61-8642-AA583688A80E}" type="pres">
      <dgm:prSet presAssocID="{1F13607C-4F6E-4524-A0AF-4D8FF047D018}" presName="tx1" presStyleLbl="revTx" presStyleIdx="3" presStyleCnt="6"/>
      <dgm:spPr/>
    </dgm:pt>
    <dgm:pt modelId="{859EBB91-642C-4075-80EB-A4E315E88B6C}" type="pres">
      <dgm:prSet presAssocID="{1F13607C-4F6E-4524-A0AF-4D8FF047D018}" presName="vert1" presStyleCnt="0"/>
      <dgm:spPr/>
    </dgm:pt>
    <dgm:pt modelId="{B2DF1A62-D4EB-4225-BEAD-43585DCCA1D4}" type="pres">
      <dgm:prSet presAssocID="{5DB7369E-9AB5-40F0-A664-C417D3F9E604}" presName="thickLine" presStyleLbl="alignNode1" presStyleIdx="4" presStyleCnt="6"/>
      <dgm:spPr/>
    </dgm:pt>
    <dgm:pt modelId="{65A08F2A-8B59-4EBF-B46D-59818EE73A4E}" type="pres">
      <dgm:prSet presAssocID="{5DB7369E-9AB5-40F0-A664-C417D3F9E604}" presName="horz1" presStyleCnt="0"/>
      <dgm:spPr/>
    </dgm:pt>
    <dgm:pt modelId="{06D54A75-CE83-47B6-AC9D-D8AAC6007C59}" type="pres">
      <dgm:prSet presAssocID="{5DB7369E-9AB5-40F0-A664-C417D3F9E604}" presName="tx1" presStyleLbl="revTx" presStyleIdx="4" presStyleCnt="6"/>
      <dgm:spPr/>
    </dgm:pt>
    <dgm:pt modelId="{25EB18D5-083F-4816-89C1-378B69AECC63}" type="pres">
      <dgm:prSet presAssocID="{5DB7369E-9AB5-40F0-A664-C417D3F9E604}" presName="vert1" presStyleCnt="0"/>
      <dgm:spPr/>
    </dgm:pt>
    <dgm:pt modelId="{E201A7A3-3D85-44E8-BA44-FE60AE9EFCC8}" type="pres">
      <dgm:prSet presAssocID="{F08FD92F-5028-4365-980E-4E96B3887CCC}" presName="thickLine" presStyleLbl="alignNode1" presStyleIdx="5" presStyleCnt="6"/>
      <dgm:spPr/>
    </dgm:pt>
    <dgm:pt modelId="{3DB3171A-499A-49EF-8A72-462191B0C88E}" type="pres">
      <dgm:prSet presAssocID="{F08FD92F-5028-4365-980E-4E96B3887CCC}" presName="horz1" presStyleCnt="0"/>
      <dgm:spPr/>
    </dgm:pt>
    <dgm:pt modelId="{7EB3CA52-DEAA-4D6D-81BE-79E26B4892F8}" type="pres">
      <dgm:prSet presAssocID="{F08FD92F-5028-4365-980E-4E96B3887CCC}" presName="tx1" presStyleLbl="revTx" presStyleIdx="5" presStyleCnt="6"/>
      <dgm:spPr/>
    </dgm:pt>
    <dgm:pt modelId="{5CC877C1-4995-4005-994B-0EC9E37458B5}" type="pres">
      <dgm:prSet presAssocID="{F08FD92F-5028-4365-980E-4E96B3887CCC}" presName="vert1" presStyleCnt="0"/>
      <dgm:spPr/>
    </dgm:pt>
  </dgm:ptLst>
  <dgm:cxnLst>
    <dgm:cxn modelId="{2D1F1F2F-D67F-41DE-8190-696762A5F476}" type="presOf" srcId="{017AF74E-4B93-4E46-AFCE-F049A1CAFD4B}" destId="{5782F41D-9E05-43F5-AAC8-7EE2D32C0C49}" srcOrd="0" destOrd="0" presId="urn:microsoft.com/office/officeart/2008/layout/LinedList"/>
    <dgm:cxn modelId="{8152233C-9727-4945-B449-1F57ACCE1242}" type="presOf" srcId="{5DB7369E-9AB5-40F0-A664-C417D3F9E604}" destId="{06D54A75-CE83-47B6-AC9D-D8AAC6007C59}" srcOrd="0" destOrd="0" presId="urn:microsoft.com/office/officeart/2008/layout/LinedList"/>
    <dgm:cxn modelId="{9A84173D-D432-4566-B3E5-A21E481C8584}" type="presOf" srcId="{BD90EEBF-772B-4623-A094-193767D53E45}" destId="{88804542-E0CB-4598-8CD0-5258C324F8D9}" srcOrd="0" destOrd="0" presId="urn:microsoft.com/office/officeart/2008/layout/LinedList"/>
    <dgm:cxn modelId="{CA1A4C62-9379-4F67-8673-E146DC0AC924}" srcId="{017AF74E-4B93-4E46-AFCE-F049A1CAFD4B}" destId="{0991F93C-5778-4A53-B5CE-88F0ACD52408}" srcOrd="2" destOrd="0" parTransId="{C1DF4FDD-E351-4266-BE4C-AE83ED907772}" sibTransId="{936196D1-4156-400D-B6DB-8670DC13CA6C}"/>
    <dgm:cxn modelId="{9D341F64-2CB8-4395-A62F-93DF9C426874}" type="presOf" srcId="{0991F93C-5778-4A53-B5CE-88F0ACD52408}" destId="{15E80FA7-6CF6-49CE-B980-92FB4CE6BDDC}" srcOrd="0" destOrd="0" presId="urn:microsoft.com/office/officeart/2008/layout/LinedList"/>
    <dgm:cxn modelId="{695C5A48-A775-4011-9050-BF600393C2F5}" type="presOf" srcId="{1F13607C-4F6E-4524-A0AF-4D8FF047D018}" destId="{1E4ABDFA-075A-4E61-8642-AA583688A80E}" srcOrd="0" destOrd="0" presId="urn:microsoft.com/office/officeart/2008/layout/LinedList"/>
    <dgm:cxn modelId="{67E14779-4F12-40A3-9F5A-B03769E24DB2}" srcId="{017AF74E-4B93-4E46-AFCE-F049A1CAFD4B}" destId="{BD90EEBF-772B-4623-A094-193767D53E45}" srcOrd="1" destOrd="0" parTransId="{2D2D92F1-20C9-4D32-B20B-A9BB0BAF5067}" sibTransId="{10720625-1CB9-4DCF-9050-C1D280269F6B}"/>
    <dgm:cxn modelId="{FB6C9489-9365-4EED-8B83-B37D5750DD67}" type="presOf" srcId="{F08FD92F-5028-4365-980E-4E96B3887CCC}" destId="{7EB3CA52-DEAA-4D6D-81BE-79E26B4892F8}" srcOrd="0" destOrd="0" presId="urn:microsoft.com/office/officeart/2008/layout/LinedList"/>
    <dgm:cxn modelId="{B0F10A8B-6CE9-4A8E-A37A-FCF049066F75}" srcId="{017AF74E-4B93-4E46-AFCE-F049A1CAFD4B}" destId="{F08FD92F-5028-4365-980E-4E96B3887CCC}" srcOrd="5" destOrd="0" parTransId="{94D040A7-B50D-4A04-B104-7BE33F4991CA}" sibTransId="{3C475BCF-3F3D-4A1B-BE61-43AA00C181DC}"/>
    <dgm:cxn modelId="{3A2D07A6-8282-49B7-9C3C-88C754790229}" srcId="{017AF74E-4B93-4E46-AFCE-F049A1CAFD4B}" destId="{CA2DE4B8-7F4E-4372-8C39-9FE6FB5DA7CE}" srcOrd="0" destOrd="0" parTransId="{3B56002B-6E86-4AC2-9941-A5C1CCAD3543}" sibTransId="{B6701F34-64A5-4F7B-93D3-3CE92C5D7BA6}"/>
    <dgm:cxn modelId="{0B20E3B8-8EEB-4385-B78D-5C38E05F0F4D}" srcId="{017AF74E-4B93-4E46-AFCE-F049A1CAFD4B}" destId="{5DB7369E-9AB5-40F0-A664-C417D3F9E604}" srcOrd="4" destOrd="0" parTransId="{C4551BDB-37A7-495E-8886-B98FEA1E8B6B}" sibTransId="{D788C824-28C9-4A75-9CB0-4692E0046A57}"/>
    <dgm:cxn modelId="{2D8987C0-3AD3-450E-82C0-6F7EFDA8DDFF}" srcId="{017AF74E-4B93-4E46-AFCE-F049A1CAFD4B}" destId="{1F13607C-4F6E-4524-A0AF-4D8FF047D018}" srcOrd="3" destOrd="0" parTransId="{6FF1DEA5-4E85-4B9E-BD4F-3F1F3104FDB9}" sibTransId="{C795C26E-2CF1-40FC-B1FD-BA94DB428C2D}"/>
    <dgm:cxn modelId="{7663BDD8-5A63-47BB-9CAA-3FB5FDDB2404}" type="presOf" srcId="{CA2DE4B8-7F4E-4372-8C39-9FE6FB5DA7CE}" destId="{D413ADEE-E821-43FB-9CE6-6101A3DDB213}" srcOrd="0" destOrd="0" presId="urn:microsoft.com/office/officeart/2008/layout/LinedList"/>
    <dgm:cxn modelId="{E6BA03CA-B971-47F0-BCA1-A750129A2E8B}" type="presParOf" srcId="{5782F41D-9E05-43F5-AAC8-7EE2D32C0C49}" destId="{9A011F0C-4B1B-4E7F-93AA-DBEF2292DA91}" srcOrd="0" destOrd="0" presId="urn:microsoft.com/office/officeart/2008/layout/LinedList"/>
    <dgm:cxn modelId="{A12AF5C8-E449-43DB-8763-5663EFA9C070}" type="presParOf" srcId="{5782F41D-9E05-43F5-AAC8-7EE2D32C0C49}" destId="{96BCA0C8-8E40-4CFC-84C7-AEBB03EA6C9B}" srcOrd="1" destOrd="0" presId="urn:microsoft.com/office/officeart/2008/layout/LinedList"/>
    <dgm:cxn modelId="{0BA78C77-F06D-4ABF-9E88-E08DB5804C1C}" type="presParOf" srcId="{96BCA0C8-8E40-4CFC-84C7-AEBB03EA6C9B}" destId="{D413ADEE-E821-43FB-9CE6-6101A3DDB213}" srcOrd="0" destOrd="0" presId="urn:microsoft.com/office/officeart/2008/layout/LinedList"/>
    <dgm:cxn modelId="{B6652FE0-3B7F-43F1-A81F-63C34B808963}" type="presParOf" srcId="{96BCA0C8-8E40-4CFC-84C7-AEBB03EA6C9B}" destId="{8260D241-0016-41EA-ACA4-86714B905124}" srcOrd="1" destOrd="0" presId="urn:microsoft.com/office/officeart/2008/layout/LinedList"/>
    <dgm:cxn modelId="{47595EDF-30C2-4B36-9B4F-5C19C3BF8634}" type="presParOf" srcId="{5782F41D-9E05-43F5-AAC8-7EE2D32C0C49}" destId="{8F7F8F0C-C3FC-4014-92E1-74B66510B9FD}" srcOrd="2" destOrd="0" presId="urn:microsoft.com/office/officeart/2008/layout/LinedList"/>
    <dgm:cxn modelId="{1CE2D02D-A9B7-42CA-B696-69D5F0116B19}" type="presParOf" srcId="{5782F41D-9E05-43F5-AAC8-7EE2D32C0C49}" destId="{A05460AF-396A-4AC5-9655-6AA8E2FB2E4A}" srcOrd="3" destOrd="0" presId="urn:microsoft.com/office/officeart/2008/layout/LinedList"/>
    <dgm:cxn modelId="{E2340D79-A317-45B5-B6A6-D947CBE0291A}" type="presParOf" srcId="{A05460AF-396A-4AC5-9655-6AA8E2FB2E4A}" destId="{88804542-E0CB-4598-8CD0-5258C324F8D9}" srcOrd="0" destOrd="0" presId="urn:microsoft.com/office/officeart/2008/layout/LinedList"/>
    <dgm:cxn modelId="{61EBDCCF-D008-4A2A-B0A1-AA6DA824B620}" type="presParOf" srcId="{A05460AF-396A-4AC5-9655-6AA8E2FB2E4A}" destId="{598E4DF1-2BF0-47DB-AE84-C42AA437F46B}" srcOrd="1" destOrd="0" presId="urn:microsoft.com/office/officeart/2008/layout/LinedList"/>
    <dgm:cxn modelId="{F0209516-5F18-47EF-9077-BB830D9B4379}" type="presParOf" srcId="{5782F41D-9E05-43F5-AAC8-7EE2D32C0C49}" destId="{A63FC633-E6EC-45BD-B9CF-4C35B8920108}" srcOrd="4" destOrd="0" presId="urn:microsoft.com/office/officeart/2008/layout/LinedList"/>
    <dgm:cxn modelId="{EC432DB0-E9AB-47E8-974E-3CD0BB012A38}" type="presParOf" srcId="{5782F41D-9E05-43F5-AAC8-7EE2D32C0C49}" destId="{C8E965FE-953A-45C3-8BC8-EB1CD4E7D4BB}" srcOrd="5" destOrd="0" presId="urn:microsoft.com/office/officeart/2008/layout/LinedList"/>
    <dgm:cxn modelId="{61676405-7FEC-4977-A749-F8728A6B1084}" type="presParOf" srcId="{C8E965FE-953A-45C3-8BC8-EB1CD4E7D4BB}" destId="{15E80FA7-6CF6-49CE-B980-92FB4CE6BDDC}" srcOrd="0" destOrd="0" presId="urn:microsoft.com/office/officeart/2008/layout/LinedList"/>
    <dgm:cxn modelId="{03A625C9-1799-4457-8247-1BA87C01E2BC}" type="presParOf" srcId="{C8E965FE-953A-45C3-8BC8-EB1CD4E7D4BB}" destId="{A4074CD8-9563-4C69-818B-F9540935E754}" srcOrd="1" destOrd="0" presId="urn:microsoft.com/office/officeart/2008/layout/LinedList"/>
    <dgm:cxn modelId="{25D03EC2-5BA9-4670-A2A9-2BC0E4904E72}" type="presParOf" srcId="{5782F41D-9E05-43F5-AAC8-7EE2D32C0C49}" destId="{C1FFE853-2781-44F2-BE4D-4F47A284FD66}" srcOrd="6" destOrd="0" presId="urn:microsoft.com/office/officeart/2008/layout/LinedList"/>
    <dgm:cxn modelId="{E6121CAE-D9F6-4936-B538-D76B94685AE7}" type="presParOf" srcId="{5782F41D-9E05-43F5-AAC8-7EE2D32C0C49}" destId="{E6965259-912F-4326-BB45-D8B60593AACA}" srcOrd="7" destOrd="0" presId="urn:microsoft.com/office/officeart/2008/layout/LinedList"/>
    <dgm:cxn modelId="{043E290D-CE85-4901-85A5-F631108752CE}" type="presParOf" srcId="{E6965259-912F-4326-BB45-D8B60593AACA}" destId="{1E4ABDFA-075A-4E61-8642-AA583688A80E}" srcOrd="0" destOrd="0" presId="urn:microsoft.com/office/officeart/2008/layout/LinedList"/>
    <dgm:cxn modelId="{686FA757-A747-46AE-9BE9-C8C0F6033DF2}" type="presParOf" srcId="{E6965259-912F-4326-BB45-D8B60593AACA}" destId="{859EBB91-642C-4075-80EB-A4E315E88B6C}" srcOrd="1" destOrd="0" presId="urn:microsoft.com/office/officeart/2008/layout/LinedList"/>
    <dgm:cxn modelId="{96C30678-FEE2-4F3F-A7C4-80D69D69FEB7}" type="presParOf" srcId="{5782F41D-9E05-43F5-AAC8-7EE2D32C0C49}" destId="{B2DF1A62-D4EB-4225-BEAD-43585DCCA1D4}" srcOrd="8" destOrd="0" presId="urn:microsoft.com/office/officeart/2008/layout/LinedList"/>
    <dgm:cxn modelId="{3D431148-77B6-4D92-BA1D-B6E809849775}" type="presParOf" srcId="{5782F41D-9E05-43F5-AAC8-7EE2D32C0C49}" destId="{65A08F2A-8B59-4EBF-B46D-59818EE73A4E}" srcOrd="9" destOrd="0" presId="urn:microsoft.com/office/officeart/2008/layout/LinedList"/>
    <dgm:cxn modelId="{B6C04C6B-84A5-4C63-B012-13B32715F53C}" type="presParOf" srcId="{65A08F2A-8B59-4EBF-B46D-59818EE73A4E}" destId="{06D54A75-CE83-47B6-AC9D-D8AAC6007C59}" srcOrd="0" destOrd="0" presId="urn:microsoft.com/office/officeart/2008/layout/LinedList"/>
    <dgm:cxn modelId="{5F54F1D0-1173-4827-8E22-D26E9DC17B41}" type="presParOf" srcId="{65A08F2A-8B59-4EBF-B46D-59818EE73A4E}" destId="{25EB18D5-083F-4816-89C1-378B69AECC63}" srcOrd="1" destOrd="0" presId="urn:microsoft.com/office/officeart/2008/layout/LinedList"/>
    <dgm:cxn modelId="{89426366-79CB-4F6C-9EF2-471F07F939F2}" type="presParOf" srcId="{5782F41D-9E05-43F5-AAC8-7EE2D32C0C49}" destId="{E201A7A3-3D85-44E8-BA44-FE60AE9EFCC8}" srcOrd="10" destOrd="0" presId="urn:microsoft.com/office/officeart/2008/layout/LinedList"/>
    <dgm:cxn modelId="{2E0A5B3F-3BBE-4C99-9B8A-67D7172E4C54}" type="presParOf" srcId="{5782F41D-9E05-43F5-AAC8-7EE2D32C0C49}" destId="{3DB3171A-499A-49EF-8A72-462191B0C88E}" srcOrd="11" destOrd="0" presId="urn:microsoft.com/office/officeart/2008/layout/LinedList"/>
    <dgm:cxn modelId="{0E3C62FF-91B0-4674-923A-C0A9331411EE}" type="presParOf" srcId="{3DB3171A-499A-49EF-8A72-462191B0C88E}" destId="{7EB3CA52-DEAA-4D6D-81BE-79E26B4892F8}" srcOrd="0" destOrd="0" presId="urn:microsoft.com/office/officeart/2008/layout/LinedList"/>
    <dgm:cxn modelId="{09D68C13-6EB9-4BD2-AA7C-C895449F541A}" type="presParOf" srcId="{3DB3171A-499A-49EF-8A72-462191B0C88E}" destId="{5CC877C1-4995-4005-994B-0EC9E37458B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17AF74E-4B93-4E46-AFCE-F049A1CAFD4B}" type="doc">
      <dgm:prSet loTypeId="urn:microsoft.com/office/officeart/2008/layout/LinedList" loCatId="list" qsTypeId="urn:microsoft.com/office/officeart/2005/8/quickstyle/simple4" qsCatId="simple" csTypeId="urn:microsoft.com/office/officeart/2005/8/colors/accent1_2" csCatId="accent1" phldr="1"/>
      <dgm:spPr/>
      <dgm:t>
        <a:bodyPr/>
        <a:lstStyle/>
        <a:p>
          <a:endParaRPr lang="en-US"/>
        </a:p>
      </dgm:t>
    </dgm:pt>
    <dgm:pt modelId="{D1CD26C7-EE7C-4356-B534-68C7196016D9}">
      <dgm:prSet/>
      <dgm:spPr/>
      <dgm:t>
        <a:bodyPr/>
        <a:lstStyle/>
        <a:p>
          <a:pPr rtl="0"/>
          <a:r>
            <a:rPr lang="en-US" dirty="0">
              <a:latin typeface="Calibri Light" panose="020F0302020204030204"/>
            </a:rPr>
            <a:t>Controlled</a:t>
          </a:r>
          <a:r>
            <a:rPr lang="en-US" dirty="0"/>
            <a:t> </a:t>
          </a:r>
          <a:r>
            <a:rPr lang="en-US" dirty="0">
              <a:latin typeface="Calibri Light" panose="020F0302020204030204"/>
            </a:rPr>
            <a:t>Substances</a:t>
          </a:r>
        </a:p>
      </dgm:t>
    </dgm:pt>
    <dgm:pt modelId="{AA2EDFFA-C2AA-411F-9FC3-40057958CE02}" type="parTrans" cxnId="{F09572AA-20D4-4A18-9A8B-6E74FECD1C2E}">
      <dgm:prSet/>
      <dgm:spPr/>
      <dgm:t>
        <a:bodyPr/>
        <a:lstStyle/>
        <a:p>
          <a:endParaRPr lang="en-US"/>
        </a:p>
      </dgm:t>
    </dgm:pt>
    <dgm:pt modelId="{2163BBE9-35A8-4E42-ACB6-FEB790752563}" type="sibTrans" cxnId="{F09572AA-20D4-4A18-9A8B-6E74FECD1C2E}">
      <dgm:prSet/>
      <dgm:spPr/>
      <dgm:t>
        <a:bodyPr/>
        <a:lstStyle/>
        <a:p>
          <a:endParaRPr lang="en-US"/>
        </a:p>
      </dgm:t>
    </dgm:pt>
    <dgm:pt modelId="{F08FD92F-5028-4365-980E-4E96B3887CCC}">
      <dgm:prSet phldr="0"/>
      <dgm:spPr/>
      <dgm:t>
        <a:bodyPr/>
        <a:lstStyle/>
        <a:p>
          <a:pPr rtl="0"/>
          <a:r>
            <a:rPr lang="en-US" dirty="0">
              <a:latin typeface="Calibri Light" panose="020F0302020204030204"/>
            </a:rPr>
            <a:t>Notice of Senate Bill 17</a:t>
          </a:r>
          <a:endParaRPr lang="en-US" dirty="0"/>
        </a:p>
      </dgm:t>
    </dgm:pt>
    <dgm:pt modelId="{94D040A7-B50D-4A04-B104-7BE33F4991CA}" type="parTrans" cxnId="{B0F10A8B-6CE9-4A8E-A37A-FCF049066F75}">
      <dgm:prSet/>
      <dgm:spPr/>
      <dgm:t>
        <a:bodyPr/>
        <a:lstStyle/>
        <a:p>
          <a:endParaRPr lang="en-US"/>
        </a:p>
      </dgm:t>
    </dgm:pt>
    <dgm:pt modelId="{3C475BCF-3F3D-4A1B-BE61-43AA00C181DC}" type="sibTrans" cxnId="{B0F10A8B-6CE9-4A8E-A37A-FCF049066F75}">
      <dgm:prSet/>
      <dgm:spPr/>
      <dgm:t>
        <a:bodyPr/>
        <a:lstStyle/>
        <a:p>
          <a:endParaRPr lang="en-US"/>
        </a:p>
      </dgm:t>
    </dgm:pt>
    <dgm:pt modelId="{48BE4548-E68F-40A2-8D23-A9B657F0360C}">
      <dgm:prSet phldr="0"/>
      <dgm:spPr/>
      <dgm:t>
        <a:bodyPr/>
        <a:lstStyle/>
        <a:p>
          <a:pPr rtl="0"/>
          <a:r>
            <a:rPr lang="en-US" dirty="0">
              <a:latin typeface="Calibri Light" panose="020F0302020204030204"/>
            </a:rPr>
            <a:t>Title IX</a:t>
          </a:r>
          <a:endParaRPr lang="en-US" dirty="0"/>
        </a:p>
      </dgm:t>
    </dgm:pt>
    <dgm:pt modelId="{54190C64-1EDF-4A4B-944C-92DF240B5386}" type="parTrans" cxnId="{6FAC51D2-D862-4866-A9C3-2BA961C21CA1}">
      <dgm:prSet/>
      <dgm:spPr/>
    </dgm:pt>
    <dgm:pt modelId="{A23C6E59-9B7D-4F17-80C3-46AFF72A5BE0}" type="sibTrans" cxnId="{6FAC51D2-D862-4866-A9C3-2BA961C21CA1}">
      <dgm:prSet/>
      <dgm:spPr/>
    </dgm:pt>
    <dgm:pt modelId="{85F45828-6BB6-4629-BF10-749C974BDB61}">
      <dgm:prSet phldr="0"/>
      <dgm:spPr/>
      <dgm:t>
        <a:bodyPr/>
        <a:lstStyle/>
        <a:p>
          <a:pPr rtl="0"/>
          <a:r>
            <a:rPr lang="en-US" dirty="0">
              <a:latin typeface="Calibri Light" panose="020F0302020204030204"/>
            </a:rPr>
            <a:t>Sexual Misconduct</a:t>
          </a:r>
          <a:endParaRPr lang="en-US" dirty="0"/>
        </a:p>
      </dgm:t>
    </dgm:pt>
    <dgm:pt modelId="{89C46A7F-7B26-4715-8324-F294E470FBD7}" type="parTrans" cxnId="{EB59FEE0-B5C7-4DF4-9EC0-BC4F6C30E73B}">
      <dgm:prSet/>
      <dgm:spPr/>
    </dgm:pt>
    <dgm:pt modelId="{CBB0184A-7EFF-4CEE-94C7-704119C9F574}" type="sibTrans" cxnId="{EB59FEE0-B5C7-4DF4-9EC0-BC4F6C30E73B}">
      <dgm:prSet/>
      <dgm:spPr/>
    </dgm:pt>
    <dgm:pt modelId="{5ED368C3-74AE-4431-8E25-F07AD63DED84}">
      <dgm:prSet phldr="0"/>
      <dgm:spPr/>
      <dgm:t>
        <a:bodyPr/>
        <a:lstStyle/>
        <a:p>
          <a:pPr rtl="0"/>
          <a:r>
            <a:rPr lang="en-US" dirty="0">
              <a:latin typeface="Calibri Light" panose="020F0302020204030204"/>
            </a:rPr>
            <a:t>Firearms </a:t>
          </a:r>
          <a:endParaRPr lang="en-US" dirty="0"/>
        </a:p>
      </dgm:t>
    </dgm:pt>
    <dgm:pt modelId="{44539A71-D340-478E-8FE5-BF5D5F61F0BD}" type="parTrans" cxnId="{C7D72CB3-DD4A-434C-97F1-9800034EB241}">
      <dgm:prSet/>
      <dgm:spPr/>
    </dgm:pt>
    <dgm:pt modelId="{C010AE7D-C619-446C-8EC3-532C0FC7AA0E}" type="sibTrans" cxnId="{C7D72CB3-DD4A-434C-97F1-9800034EB241}">
      <dgm:prSet/>
      <dgm:spPr/>
    </dgm:pt>
    <dgm:pt modelId="{E602366E-9F96-4231-8E77-A80C4B97679C}">
      <dgm:prSet phldr="0"/>
      <dgm:spPr/>
      <dgm:t>
        <a:bodyPr/>
        <a:lstStyle/>
        <a:p>
          <a:pPr rtl="0"/>
          <a:r>
            <a:rPr lang="en-US" dirty="0">
              <a:latin typeface="Calibri Light" panose="020F0302020204030204"/>
            </a:rPr>
            <a:t>Fire Safety </a:t>
          </a:r>
          <a:endParaRPr lang="en-US" dirty="0"/>
        </a:p>
      </dgm:t>
    </dgm:pt>
    <dgm:pt modelId="{79E8FF9C-E9AA-47D3-AB70-2C4792C32E98}" type="parTrans" cxnId="{7ED0DD59-7201-4B07-90A4-92C6EE714AF8}">
      <dgm:prSet/>
      <dgm:spPr/>
    </dgm:pt>
    <dgm:pt modelId="{6432556C-C813-4811-B22C-40877BA04418}" type="sibTrans" cxnId="{7ED0DD59-7201-4B07-90A4-92C6EE714AF8}">
      <dgm:prSet/>
      <dgm:spPr/>
    </dgm:pt>
    <dgm:pt modelId="{80F2484B-C51E-48AE-A6F8-6BB812796719}">
      <dgm:prSet phldr="0"/>
      <dgm:spPr/>
      <dgm:t>
        <a:bodyPr/>
        <a:lstStyle/>
        <a:p>
          <a:pPr rtl="0"/>
          <a:r>
            <a:rPr lang="en-US" dirty="0">
              <a:latin typeface="Calibri Light" panose="020F0302020204030204"/>
            </a:rPr>
            <a:t>Travel </a:t>
          </a:r>
          <a:endParaRPr lang="en-US" dirty="0"/>
        </a:p>
      </dgm:t>
    </dgm:pt>
    <dgm:pt modelId="{D4DEC1B7-B71D-47D0-8252-0C356C2B37AF}" type="parTrans" cxnId="{33E69B3F-BD7A-4C96-A423-1A97A0A39595}">
      <dgm:prSet/>
      <dgm:spPr/>
    </dgm:pt>
    <dgm:pt modelId="{9942B87D-6898-4930-8B0C-34EC7F326E76}" type="sibTrans" cxnId="{33E69B3F-BD7A-4C96-A423-1A97A0A39595}">
      <dgm:prSet/>
      <dgm:spPr/>
    </dgm:pt>
    <dgm:pt modelId="{3A2F35A2-6E0F-4430-BC9A-70966D4EACC2}">
      <dgm:prSet phldr="0"/>
      <dgm:spPr/>
      <dgm:t>
        <a:bodyPr/>
        <a:lstStyle/>
        <a:p>
          <a:pPr rtl="0"/>
          <a:r>
            <a:rPr lang="en-US" dirty="0">
              <a:latin typeface="Calibri Light" panose="020F0302020204030204"/>
            </a:rPr>
            <a:t>Behavior at Events </a:t>
          </a:r>
          <a:endParaRPr lang="en-US" dirty="0"/>
        </a:p>
      </dgm:t>
    </dgm:pt>
    <dgm:pt modelId="{7B484C27-C7C6-4579-8788-62DAB8B60730}" type="parTrans" cxnId="{E64B554D-3620-493C-899B-F08E8EFC9312}">
      <dgm:prSet/>
      <dgm:spPr/>
    </dgm:pt>
    <dgm:pt modelId="{F7405D62-CB06-4327-9ED6-CFC6B29F70CF}" type="sibTrans" cxnId="{E64B554D-3620-493C-899B-F08E8EFC9312}">
      <dgm:prSet/>
      <dgm:spPr/>
    </dgm:pt>
    <dgm:pt modelId="{326EBE5A-AF43-47C5-83B3-F1EE8F1CC80E}">
      <dgm:prSet phldr="0"/>
      <dgm:spPr/>
      <dgm:t>
        <a:bodyPr/>
        <a:lstStyle/>
        <a:p>
          <a:r>
            <a:rPr lang="en-US" dirty="0">
              <a:latin typeface="Calibri Light" panose="020F0302020204030204"/>
            </a:rPr>
            <a:t>Hazing</a:t>
          </a:r>
          <a:endParaRPr lang="en-US" dirty="0"/>
        </a:p>
      </dgm:t>
    </dgm:pt>
    <dgm:pt modelId="{44C81C01-D472-416A-B851-04E116FEBC59}" type="parTrans" cxnId="{548028E8-513A-478E-936F-62BE70B45AF8}">
      <dgm:prSet/>
      <dgm:spPr/>
    </dgm:pt>
    <dgm:pt modelId="{3C6562FC-491A-48F6-9A2D-D101A3038F2D}" type="sibTrans" cxnId="{548028E8-513A-478E-936F-62BE70B45AF8}">
      <dgm:prSet/>
      <dgm:spPr/>
    </dgm:pt>
    <dgm:pt modelId="{5782F41D-9E05-43F5-AAC8-7EE2D32C0C49}" type="pres">
      <dgm:prSet presAssocID="{017AF74E-4B93-4E46-AFCE-F049A1CAFD4B}" presName="vert0" presStyleCnt="0">
        <dgm:presLayoutVars>
          <dgm:dir/>
          <dgm:animOne val="branch"/>
          <dgm:animLvl val="lvl"/>
        </dgm:presLayoutVars>
      </dgm:prSet>
      <dgm:spPr/>
    </dgm:pt>
    <dgm:pt modelId="{82DD0DFA-C84B-475F-AA10-354FD1A47749}" type="pres">
      <dgm:prSet presAssocID="{D1CD26C7-EE7C-4356-B534-68C7196016D9}" presName="thickLine" presStyleLbl="alignNode1" presStyleIdx="0" presStyleCnt="9"/>
      <dgm:spPr/>
    </dgm:pt>
    <dgm:pt modelId="{FC8D1850-E0F7-4830-929D-89C55E0685AC}" type="pres">
      <dgm:prSet presAssocID="{D1CD26C7-EE7C-4356-B534-68C7196016D9}" presName="horz1" presStyleCnt="0"/>
      <dgm:spPr/>
    </dgm:pt>
    <dgm:pt modelId="{663C09D8-93F3-4121-86D7-90B3BEC86606}" type="pres">
      <dgm:prSet presAssocID="{D1CD26C7-EE7C-4356-B534-68C7196016D9}" presName="tx1" presStyleLbl="revTx" presStyleIdx="0" presStyleCnt="9"/>
      <dgm:spPr/>
    </dgm:pt>
    <dgm:pt modelId="{DB3CD531-E4F7-4413-AD8A-15989E18E975}" type="pres">
      <dgm:prSet presAssocID="{D1CD26C7-EE7C-4356-B534-68C7196016D9}" presName="vert1" presStyleCnt="0"/>
      <dgm:spPr/>
    </dgm:pt>
    <dgm:pt modelId="{9459A6D2-69DB-4823-A1DD-D9075F213718}" type="pres">
      <dgm:prSet presAssocID="{326EBE5A-AF43-47C5-83B3-F1EE8F1CC80E}" presName="thickLine" presStyleLbl="alignNode1" presStyleIdx="1" presStyleCnt="9"/>
      <dgm:spPr/>
    </dgm:pt>
    <dgm:pt modelId="{04F70806-7DD0-4BA1-B156-6F66099B58CC}" type="pres">
      <dgm:prSet presAssocID="{326EBE5A-AF43-47C5-83B3-F1EE8F1CC80E}" presName="horz1" presStyleCnt="0"/>
      <dgm:spPr/>
    </dgm:pt>
    <dgm:pt modelId="{E79D6CF8-9334-4FC3-A0BA-5B4DD392A342}" type="pres">
      <dgm:prSet presAssocID="{326EBE5A-AF43-47C5-83B3-F1EE8F1CC80E}" presName="tx1" presStyleLbl="revTx" presStyleIdx="1" presStyleCnt="9"/>
      <dgm:spPr/>
    </dgm:pt>
    <dgm:pt modelId="{B65D3DDA-4202-4CAF-A62E-49EE8B519140}" type="pres">
      <dgm:prSet presAssocID="{326EBE5A-AF43-47C5-83B3-F1EE8F1CC80E}" presName="vert1" presStyleCnt="0"/>
      <dgm:spPr/>
    </dgm:pt>
    <dgm:pt modelId="{AFB2D3CB-28B5-41FB-8B48-BD70E8F26FB5}" type="pres">
      <dgm:prSet presAssocID="{48BE4548-E68F-40A2-8D23-A9B657F0360C}" presName="thickLine" presStyleLbl="alignNode1" presStyleIdx="2" presStyleCnt="9"/>
      <dgm:spPr/>
    </dgm:pt>
    <dgm:pt modelId="{A3A4CBC7-0225-47E6-A9A4-3707A67FCBDD}" type="pres">
      <dgm:prSet presAssocID="{48BE4548-E68F-40A2-8D23-A9B657F0360C}" presName="horz1" presStyleCnt="0"/>
      <dgm:spPr/>
    </dgm:pt>
    <dgm:pt modelId="{2DEE61B2-6D53-4C58-8621-D30FC9253901}" type="pres">
      <dgm:prSet presAssocID="{48BE4548-E68F-40A2-8D23-A9B657F0360C}" presName="tx1" presStyleLbl="revTx" presStyleIdx="2" presStyleCnt="9"/>
      <dgm:spPr/>
    </dgm:pt>
    <dgm:pt modelId="{968EAA6F-FF1D-4343-A983-A2113F401BA3}" type="pres">
      <dgm:prSet presAssocID="{48BE4548-E68F-40A2-8D23-A9B657F0360C}" presName="vert1" presStyleCnt="0"/>
      <dgm:spPr/>
    </dgm:pt>
    <dgm:pt modelId="{D4BAD75E-841E-45A7-BAEE-324E33C6102C}" type="pres">
      <dgm:prSet presAssocID="{85F45828-6BB6-4629-BF10-749C974BDB61}" presName="thickLine" presStyleLbl="alignNode1" presStyleIdx="3" presStyleCnt="9"/>
      <dgm:spPr/>
    </dgm:pt>
    <dgm:pt modelId="{582C3032-4871-4D38-9441-254E99DCC424}" type="pres">
      <dgm:prSet presAssocID="{85F45828-6BB6-4629-BF10-749C974BDB61}" presName="horz1" presStyleCnt="0"/>
      <dgm:spPr/>
    </dgm:pt>
    <dgm:pt modelId="{0A00687A-2EA9-45DD-9C4C-A9B34777314B}" type="pres">
      <dgm:prSet presAssocID="{85F45828-6BB6-4629-BF10-749C974BDB61}" presName="tx1" presStyleLbl="revTx" presStyleIdx="3" presStyleCnt="9"/>
      <dgm:spPr/>
    </dgm:pt>
    <dgm:pt modelId="{9978AD43-D09B-4593-87FC-1875C72AAC1A}" type="pres">
      <dgm:prSet presAssocID="{85F45828-6BB6-4629-BF10-749C974BDB61}" presName="vert1" presStyleCnt="0"/>
      <dgm:spPr/>
    </dgm:pt>
    <dgm:pt modelId="{96631636-098A-49C8-8D67-564F107DDDE3}" type="pres">
      <dgm:prSet presAssocID="{5ED368C3-74AE-4431-8E25-F07AD63DED84}" presName="thickLine" presStyleLbl="alignNode1" presStyleIdx="4" presStyleCnt="9"/>
      <dgm:spPr/>
    </dgm:pt>
    <dgm:pt modelId="{2D2BA017-6F1F-4172-9707-17595E7F5689}" type="pres">
      <dgm:prSet presAssocID="{5ED368C3-74AE-4431-8E25-F07AD63DED84}" presName="horz1" presStyleCnt="0"/>
      <dgm:spPr/>
    </dgm:pt>
    <dgm:pt modelId="{FFB78523-BFDF-4BC2-945F-ABA09D51A0F1}" type="pres">
      <dgm:prSet presAssocID="{5ED368C3-74AE-4431-8E25-F07AD63DED84}" presName="tx1" presStyleLbl="revTx" presStyleIdx="4" presStyleCnt="9"/>
      <dgm:spPr/>
    </dgm:pt>
    <dgm:pt modelId="{8357D5C9-BE0B-4EAB-A5ED-F1D308127922}" type="pres">
      <dgm:prSet presAssocID="{5ED368C3-74AE-4431-8E25-F07AD63DED84}" presName="vert1" presStyleCnt="0"/>
      <dgm:spPr/>
    </dgm:pt>
    <dgm:pt modelId="{5933BE17-5F5C-46E1-924C-AAFC127713C6}" type="pres">
      <dgm:prSet presAssocID="{E602366E-9F96-4231-8E77-A80C4B97679C}" presName="thickLine" presStyleLbl="alignNode1" presStyleIdx="5" presStyleCnt="9"/>
      <dgm:spPr/>
    </dgm:pt>
    <dgm:pt modelId="{761B3BDB-E46B-4FF6-92A0-7101389B3808}" type="pres">
      <dgm:prSet presAssocID="{E602366E-9F96-4231-8E77-A80C4B97679C}" presName="horz1" presStyleCnt="0"/>
      <dgm:spPr/>
    </dgm:pt>
    <dgm:pt modelId="{D42711DF-8E02-46D9-8CFF-3E806BEA9ABF}" type="pres">
      <dgm:prSet presAssocID="{E602366E-9F96-4231-8E77-A80C4B97679C}" presName="tx1" presStyleLbl="revTx" presStyleIdx="5" presStyleCnt="9"/>
      <dgm:spPr/>
    </dgm:pt>
    <dgm:pt modelId="{A98DE717-2941-4DF1-927E-8A8C551D610F}" type="pres">
      <dgm:prSet presAssocID="{E602366E-9F96-4231-8E77-A80C4B97679C}" presName="vert1" presStyleCnt="0"/>
      <dgm:spPr/>
    </dgm:pt>
    <dgm:pt modelId="{BFEE5F14-893F-4997-A946-E0BC724589A8}" type="pres">
      <dgm:prSet presAssocID="{80F2484B-C51E-48AE-A6F8-6BB812796719}" presName="thickLine" presStyleLbl="alignNode1" presStyleIdx="6" presStyleCnt="9"/>
      <dgm:spPr/>
    </dgm:pt>
    <dgm:pt modelId="{91D3FD0A-9835-4D2F-8F0D-AF19E7159FDA}" type="pres">
      <dgm:prSet presAssocID="{80F2484B-C51E-48AE-A6F8-6BB812796719}" presName="horz1" presStyleCnt="0"/>
      <dgm:spPr/>
    </dgm:pt>
    <dgm:pt modelId="{A72359CD-BA01-41CC-B315-5352F48A402A}" type="pres">
      <dgm:prSet presAssocID="{80F2484B-C51E-48AE-A6F8-6BB812796719}" presName="tx1" presStyleLbl="revTx" presStyleIdx="6" presStyleCnt="9"/>
      <dgm:spPr/>
    </dgm:pt>
    <dgm:pt modelId="{06B10BFD-003A-4683-87AF-E6ACE3903638}" type="pres">
      <dgm:prSet presAssocID="{80F2484B-C51E-48AE-A6F8-6BB812796719}" presName="vert1" presStyleCnt="0"/>
      <dgm:spPr/>
    </dgm:pt>
    <dgm:pt modelId="{96D7E2A4-AB97-4048-A24A-26E2CAF0C402}" type="pres">
      <dgm:prSet presAssocID="{3A2F35A2-6E0F-4430-BC9A-70966D4EACC2}" presName="thickLine" presStyleLbl="alignNode1" presStyleIdx="7" presStyleCnt="9"/>
      <dgm:spPr/>
    </dgm:pt>
    <dgm:pt modelId="{8F2DCF3A-38AE-4834-91BB-863BF6FA4F02}" type="pres">
      <dgm:prSet presAssocID="{3A2F35A2-6E0F-4430-BC9A-70966D4EACC2}" presName="horz1" presStyleCnt="0"/>
      <dgm:spPr/>
    </dgm:pt>
    <dgm:pt modelId="{07BAEA15-43D2-41C5-9442-E9E07EC30030}" type="pres">
      <dgm:prSet presAssocID="{3A2F35A2-6E0F-4430-BC9A-70966D4EACC2}" presName="tx1" presStyleLbl="revTx" presStyleIdx="7" presStyleCnt="9"/>
      <dgm:spPr/>
    </dgm:pt>
    <dgm:pt modelId="{64104990-1CD3-414E-AC48-3951707EC078}" type="pres">
      <dgm:prSet presAssocID="{3A2F35A2-6E0F-4430-BC9A-70966D4EACC2}" presName="vert1" presStyleCnt="0"/>
      <dgm:spPr/>
    </dgm:pt>
    <dgm:pt modelId="{E201A7A3-3D85-44E8-BA44-FE60AE9EFCC8}" type="pres">
      <dgm:prSet presAssocID="{F08FD92F-5028-4365-980E-4E96B3887CCC}" presName="thickLine" presStyleLbl="alignNode1" presStyleIdx="8" presStyleCnt="9"/>
      <dgm:spPr/>
    </dgm:pt>
    <dgm:pt modelId="{3DB3171A-499A-49EF-8A72-462191B0C88E}" type="pres">
      <dgm:prSet presAssocID="{F08FD92F-5028-4365-980E-4E96B3887CCC}" presName="horz1" presStyleCnt="0"/>
      <dgm:spPr/>
    </dgm:pt>
    <dgm:pt modelId="{7EB3CA52-DEAA-4D6D-81BE-79E26B4892F8}" type="pres">
      <dgm:prSet presAssocID="{F08FD92F-5028-4365-980E-4E96B3887CCC}" presName="tx1" presStyleLbl="revTx" presStyleIdx="8" presStyleCnt="9"/>
      <dgm:spPr/>
    </dgm:pt>
    <dgm:pt modelId="{5CC877C1-4995-4005-994B-0EC9E37458B5}" type="pres">
      <dgm:prSet presAssocID="{F08FD92F-5028-4365-980E-4E96B3887CCC}" presName="vert1" presStyleCnt="0"/>
      <dgm:spPr/>
    </dgm:pt>
  </dgm:ptLst>
  <dgm:cxnLst>
    <dgm:cxn modelId="{98CDE021-8F8F-4AEF-9453-1EE7FE08F3BB}" type="presOf" srcId="{48BE4548-E68F-40A2-8D23-A9B657F0360C}" destId="{2DEE61B2-6D53-4C58-8621-D30FC9253901}" srcOrd="0" destOrd="0" presId="urn:microsoft.com/office/officeart/2008/layout/LinedList"/>
    <dgm:cxn modelId="{A793462C-E7FF-4074-9594-36F1670B02C8}" type="presOf" srcId="{85F45828-6BB6-4629-BF10-749C974BDB61}" destId="{0A00687A-2EA9-45DD-9C4C-A9B34777314B}" srcOrd="0" destOrd="0" presId="urn:microsoft.com/office/officeart/2008/layout/LinedList"/>
    <dgm:cxn modelId="{2D1F1F2F-D67F-41DE-8190-696762A5F476}" type="presOf" srcId="{017AF74E-4B93-4E46-AFCE-F049A1CAFD4B}" destId="{5782F41D-9E05-43F5-AAC8-7EE2D32C0C49}" srcOrd="0" destOrd="0" presId="urn:microsoft.com/office/officeart/2008/layout/LinedList"/>
    <dgm:cxn modelId="{33E69B3F-BD7A-4C96-A423-1A97A0A39595}" srcId="{017AF74E-4B93-4E46-AFCE-F049A1CAFD4B}" destId="{80F2484B-C51E-48AE-A6F8-6BB812796719}" srcOrd="6" destOrd="0" parTransId="{D4DEC1B7-B71D-47D0-8252-0C356C2B37AF}" sibTransId="{9942B87D-6898-4930-8B0C-34EC7F326E76}"/>
    <dgm:cxn modelId="{E64B554D-3620-493C-899B-F08E8EFC9312}" srcId="{017AF74E-4B93-4E46-AFCE-F049A1CAFD4B}" destId="{3A2F35A2-6E0F-4430-BC9A-70966D4EACC2}" srcOrd="7" destOrd="0" parTransId="{7B484C27-C7C6-4579-8788-62DAB8B60730}" sibTransId="{F7405D62-CB06-4327-9ED6-CFC6B29F70CF}"/>
    <dgm:cxn modelId="{7ED0DD59-7201-4B07-90A4-92C6EE714AF8}" srcId="{017AF74E-4B93-4E46-AFCE-F049A1CAFD4B}" destId="{E602366E-9F96-4231-8E77-A80C4B97679C}" srcOrd="5" destOrd="0" parTransId="{79E8FF9C-E9AA-47D3-AB70-2C4792C32E98}" sibTransId="{6432556C-C813-4811-B22C-40877BA04418}"/>
    <dgm:cxn modelId="{95958C82-4CEF-467E-B8A2-0E2D46845183}" type="presOf" srcId="{F08FD92F-5028-4365-980E-4E96B3887CCC}" destId="{7EB3CA52-DEAA-4D6D-81BE-79E26B4892F8}" srcOrd="0" destOrd="0" presId="urn:microsoft.com/office/officeart/2008/layout/LinedList"/>
    <dgm:cxn modelId="{B0F10A8B-6CE9-4A8E-A37A-FCF049066F75}" srcId="{017AF74E-4B93-4E46-AFCE-F049A1CAFD4B}" destId="{F08FD92F-5028-4365-980E-4E96B3887CCC}" srcOrd="8" destOrd="0" parTransId="{94D040A7-B50D-4A04-B104-7BE33F4991CA}" sibTransId="{3C475BCF-3F3D-4A1B-BE61-43AA00C181DC}"/>
    <dgm:cxn modelId="{A3903099-467A-40A6-B3C0-72507DD592B1}" type="presOf" srcId="{326EBE5A-AF43-47C5-83B3-F1EE8F1CC80E}" destId="{E79D6CF8-9334-4FC3-A0BA-5B4DD392A342}" srcOrd="0" destOrd="0" presId="urn:microsoft.com/office/officeart/2008/layout/LinedList"/>
    <dgm:cxn modelId="{D89D23A1-6E21-4FA7-8398-4E40FF11208A}" type="presOf" srcId="{3A2F35A2-6E0F-4430-BC9A-70966D4EACC2}" destId="{07BAEA15-43D2-41C5-9442-E9E07EC30030}" srcOrd="0" destOrd="0" presId="urn:microsoft.com/office/officeart/2008/layout/LinedList"/>
    <dgm:cxn modelId="{F6210CA2-6F78-4926-9F5E-46FBCCB6283E}" type="presOf" srcId="{5ED368C3-74AE-4431-8E25-F07AD63DED84}" destId="{FFB78523-BFDF-4BC2-945F-ABA09D51A0F1}" srcOrd="0" destOrd="0" presId="urn:microsoft.com/office/officeart/2008/layout/LinedList"/>
    <dgm:cxn modelId="{F09572AA-20D4-4A18-9A8B-6E74FECD1C2E}" srcId="{017AF74E-4B93-4E46-AFCE-F049A1CAFD4B}" destId="{D1CD26C7-EE7C-4356-B534-68C7196016D9}" srcOrd="0" destOrd="0" parTransId="{AA2EDFFA-C2AA-411F-9FC3-40057958CE02}" sibTransId="{2163BBE9-35A8-4E42-ACB6-FEB790752563}"/>
    <dgm:cxn modelId="{C7D72CB3-DD4A-434C-97F1-9800034EB241}" srcId="{017AF74E-4B93-4E46-AFCE-F049A1CAFD4B}" destId="{5ED368C3-74AE-4431-8E25-F07AD63DED84}" srcOrd="4" destOrd="0" parTransId="{44539A71-D340-478E-8FE5-BF5D5F61F0BD}" sibTransId="{C010AE7D-C619-446C-8EC3-532C0FC7AA0E}"/>
    <dgm:cxn modelId="{65CD5CBE-9238-4F30-BA21-87CE58AC67B0}" type="presOf" srcId="{D1CD26C7-EE7C-4356-B534-68C7196016D9}" destId="{663C09D8-93F3-4121-86D7-90B3BEC86606}" srcOrd="0" destOrd="0" presId="urn:microsoft.com/office/officeart/2008/layout/LinedList"/>
    <dgm:cxn modelId="{6FAC51D2-D862-4866-A9C3-2BA961C21CA1}" srcId="{017AF74E-4B93-4E46-AFCE-F049A1CAFD4B}" destId="{48BE4548-E68F-40A2-8D23-A9B657F0360C}" srcOrd="2" destOrd="0" parTransId="{54190C64-1EDF-4A4B-944C-92DF240B5386}" sibTransId="{A23C6E59-9B7D-4F17-80C3-46AFF72A5BE0}"/>
    <dgm:cxn modelId="{EB59FEE0-B5C7-4DF4-9EC0-BC4F6C30E73B}" srcId="{017AF74E-4B93-4E46-AFCE-F049A1CAFD4B}" destId="{85F45828-6BB6-4629-BF10-749C974BDB61}" srcOrd="3" destOrd="0" parTransId="{89C46A7F-7B26-4715-8324-F294E470FBD7}" sibTransId="{CBB0184A-7EFF-4CEE-94C7-704119C9F574}"/>
    <dgm:cxn modelId="{E9854AE7-8C7F-46EA-B69E-C16E3629FA47}" type="presOf" srcId="{80F2484B-C51E-48AE-A6F8-6BB812796719}" destId="{A72359CD-BA01-41CC-B315-5352F48A402A}" srcOrd="0" destOrd="0" presId="urn:microsoft.com/office/officeart/2008/layout/LinedList"/>
    <dgm:cxn modelId="{548028E8-513A-478E-936F-62BE70B45AF8}" srcId="{017AF74E-4B93-4E46-AFCE-F049A1CAFD4B}" destId="{326EBE5A-AF43-47C5-83B3-F1EE8F1CC80E}" srcOrd="1" destOrd="0" parTransId="{44C81C01-D472-416A-B851-04E116FEBC59}" sibTransId="{3C6562FC-491A-48F6-9A2D-D101A3038F2D}"/>
    <dgm:cxn modelId="{AB2EE0F6-9121-4E72-9F66-073BCA8248FE}" type="presOf" srcId="{E602366E-9F96-4231-8E77-A80C4B97679C}" destId="{D42711DF-8E02-46D9-8CFF-3E806BEA9ABF}" srcOrd="0" destOrd="0" presId="urn:microsoft.com/office/officeart/2008/layout/LinedList"/>
    <dgm:cxn modelId="{A01424B6-25FD-4518-AF37-F4228DFFE614}" type="presParOf" srcId="{5782F41D-9E05-43F5-AAC8-7EE2D32C0C49}" destId="{82DD0DFA-C84B-475F-AA10-354FD1A47749}" srcOrd="0" destOrd="0" presId="urn:microsoft.com/office/officeart/2008/layout/LinedList"/>
    <dgm:cxn modelId="{3EF260AF-A424-4B63-B4C2-47F00CB761D0}" type="presParOf" srcId="{5782F41D-9E05-43F5-AAC8-7EE2D32C0C49}" destId="{FC8D1850-E0F7-4830-929D-89C55E0685AC}" srcOrd="1" destOrd="0" presId="urn:microsoft.com/office/officeart/2008/layout/LinedList"/>
    <dgm:cxn modelId="{48B2F70B-8A2F-4472-9176-92A83EFE2FF9}" type="presParOf" srcId="{FC8D1850-E0F7-4830-929D-89C55E0685AC}" destId="{663C09D8-93F3-4121-86D7-90B3BEC86606}" srcOrd="0" destOrd="0" presId="urn:microsoft.com/office/officeart/2008/layout/LinedList"/>
    <dgm:cxn modelId="{6B754A1F-7FBC-48FD-BFD0-9117E06F2490}" type="presParOf" srcId="{FC8D1850-E0F7-4830-929D-89C55E0685AC}" destId="{DB3CD531-E4F7-4413-AD8A-15989E18E975}" srcOrd="1" destOrd="0" presId="urn:microsoft.com/office/officeart/2008/layout/LinedList"/>
    <dgm:cxn modelId="{21A52E1B-2D8F-4698-B10E-A4E5F408D645}" type="presParOf" srcId="{5782F41D-9E05-43F5-AAC8-7EE2D32C0C49}" destId="{9459A6D2-69DB-4823-A1DD-D9075F213718}" srcOrd="2" destOrd="0" presId="urn:microsoft.com/office/officeart/2008/layout/LinedList"/>
    <dgm:cxn modelId="{C6849C52-E824-47C8-8849-E2FBA7DCC33C}" type="presParOf" srcId="{5782F41D-9E05-43F5-AAC8-7EE2D32C0C49}" destId="{04F70806-7DD0-4BA1-B156-6F66099B58CC}" srcOrd="3" destOrd="0" presId="urn:microsoft.com/office/officeart/2008/layout/LinedList"/>
    <dgm:cxn modelId="{816A98CC-5648-4A25-929F-01F0EF244F34}" type="presParOf" srcId="{04F70806-7DD0-4BA1-B156-6F66099B58CC}" destId="{E79D6CF8-9334-4FC3-A0BA-5B4DD392A342}" srcOrd="0" destOrd="0" presId="urn:microsoft.com/office/officeart/2008/layout/LinedList"/>
    <dgm:cxn modelId="{48E42EEB-2B7F-44F6-A5E9-C30EF1A2EB99}" type="presParOf" srcId="{04F70806-7DD0-4BA1-B156-6F66099B58CC}" destId="{B65D3DDA-4202-4CAF-A62E-49EE8B519140}" srcOrd="1" destOrd="0" presId="urn:microsoft.com/office/officeart/2008/layout/LinedList"/>
    <dgm:cxn modelId="{D401C651-F851-4589-B8D1-34A0FB696475}" type="presParOf" srcId="{5782F41D-9E05-43F5-AAC8-7EE2D32C0C49}" destId="{AFB2D3CB-28B5-41FB-8B48-BD70E8F26FB5}" srcOrd="4" destOrd="0" presId="urn:microsoft.com/office/officeart/2008/layout/LinedList"/>
    <dgm:cxn modelId="{52236C0E-FA5B-4BB1-A3E1-05CBE213D795}" type="presParOf" srcId="{5782F41D-9E05-43F5-AAC8-7EE2D32C0C49}" destId="{A3A4CBC7-0225-47E6-A9A4-3707A67FCBDD}" srcOrd="5" destOrd="0" presId="urn:microsoft.com/office/officeart/2008/layout/LinedList"/>
    <dgm:cxn modelId="{D09BC49D-E31B-4D6D-98B8-C345C8DA7394}" type="presParOf" srcId="{A3A4CBC7-0225-47E6-A9A4-3707A67FCBDD}" destId="{2DEE61B2-6D53-4C58-8621-D30FC9253901}" srcOrd="0" destOrd="0" presId="urn:microsoft.com/office/officeart/2008/layout/LinedList"/>
    <dgm:cxn modelId="{F349C5E8-2EF9-4D30-B3FD-A141C6CD5A76}" type="presParOf" srcId="{A3A4CBC7-0225-47E6-A9A4-3707A67FCBDD}" destId="{968EAA6F-FF1D-4343-A983-A2113F401BA3}" srcOrd="1" destOrd="0" presId="urn:microsoft.com/office/officeart/2008/layout/LinedList"/>
    <dgm:cxn modelId="{61E3ACCB-36FB-4040-9A32-B4A47D87A365}" type="presParOf" srcId="{5782F41D-9E05-43F5-AAC8-7EE2D32C0C49}" destId="{D4BAD75E-841E-45A7-BAEE-324E33C6102C}" srcOrd="6" destOrd="0" presId="urn:microsoft.com/office/officeart/2008/layout/LinedList"/>
    <dgm:cxn modelId="{77A6775C-C140-4071-89CF-0515D6184D9C}" type="presParOf" srcId="{5782F41D-9E05-43F5-AAC8-7EE2D32C0C49}" destId="{582C3032-4871-4D38-9441-254E99DCC424}" srcOrd="7" destOrd="0" presId="urn:microsoft.com/office/officeart/2008/layout/LinedList"/>
    <dgm:cxn modelId="{FC782132-C296-4C2E-8E02-FF830876BB66}" type="presParOf" srcId="{582C3032-4871-4D38-9441-254E99DCC424}" destId="{0A00687A-2EA9-45DD-9C4C-A9B34777314B}" srcOrd="0" destOrd="0" presId="urn:microsoft.com/office/officeart/2008/layout/LinedList"/>
    <dgm:cxn modelId="{B89B9C7F-FC7E-44EB-96D2-532D6C460CF9}" type="presParOf" srcId="{582C3032-4871-4D38-9441-254E99DCC424}" destId="{9978AD43-D09B-4593-87FC-1875C72AAC1A}" srcOrd="1" destOrd="0" presId="urn:microsoft.com/office/officeart/2008/layout/LinedList"/>
    <dgm:cxn modelId="{50C421ED-F58D-4DC9-9F9D-BC5E54A534E2}" type="presParOf" srcId="{5782F41D-9E05-43F5-AAC8-7EE2D32C0C49}" destId="{96631636-098A-49C8-8D67-564F107DDDE3}" srcOrd="8" destOrd="0" presId="urn:microsoft.com/office/officeart/2008/layout/LinedList"/>
    <dgm:cxn modelId="{AF95FAD8-9444-4DD9-9228-E82D9091E6A5}" type="presParOf" srcId="{5782F41D-9E05-43F5-AAC8-7EE2D32C0C49}" destId="{2D2BA017-6F1F-4172-9707-17595E7F5689}" srcOrd="9" destOrd="0" presId="urn:microsoft.com/office/officeart/2008/layout/LinedList"/>
    <dgm:cxn modelId="{D550D2CF-109A-4364-B7C8-129C50D0FD20}" type="presParOf" srcId="{2D2BA017-6F1F-4172-9707-17595E7F5689}" destId="{FFB78523-BFDF-4BC2-945F-ABA09D51A0F1}" srcOrd="0" destOrd="0" presId="urn:microsoft.com/office/officeart/2008/layout/LinedList"/>
    <dgm:cxn modelId="{5081CAE4-70FD-4E26-BFA5-F28591D63AC3}" type="presParOf" srcId="{2D2BA017-6F1F-4172-9707-17595E7F5689}" destId="{8357D5C9-BE0B-4EAB-A5ED-F1D308127922}" srcOrd="1" destOrd="0" presId="urn:microsoft.com/office/officeart/2008/layout/LinedList"/>
    <dgm:cxn modelId="{A7AD6E88-A0BA-4CB3-BD31-125F5DC76135}" type="presParOf" srcId="{5782F41D-9E05-43F5-AAC8-7EE2D32C0C49}" destId="{5933BE17-5F5C-46E1-924C-AAFC127713C6}" srcOrd="10" destOrd="0" presId="urn:microsoft.com/office/officeart/2008/layout/LinedList"/>
    <dgm:cxn modelId="{F7869C8B-B5EE-4689-BC92-66C26A81ED63}" type="presParOf" srcId="{5782F41D-9E05-43F5-AAC8-7EE2D32C0C49}" destId="{761B3BDB-E46B-4FF6-92A0-7101389B3808}" srcOrd="11" destOrd="0" presId="urn:microsoft.com/office/officeart/2008/layout/LinedList"/>
    <dgm:cxn modelId="{169B2F01-ACD3-4BE1-9EAD-B7AEDC452606}" type="presParOf" srcId="{761B3BDB-E46B-4FF6-92A0-7101389B3808}" destId="{D42711DF-8E02-46D9-8CFF-3E806BEA9ABF}" srcOrd="0" destOrd="0" presId="urn:microsoft.com/office/officeart/2008/layout/LinedList"/>
    <dgm:cxn modelId="{55FD283B-A916-4CC5-B18F-258DCB6C5B07}" type="presParOf" srcId="{761B3BDB-E46B-4FF6-92A0-7101389B3808}" destId="{A98DE717-2941-4DF1-927E-8A8C551D610F}" srcOrd="1" destOrd="0" presId="urn:microsoft.com/office/officeart/2008/layout/LinedList"/>
    <dgm:cxn modelId="{19CA9388-D6E4-4AEE-A9A3-0E4F927FF988}" type="presParOf" srcId="{5782F41D-9E05-43F5-AAC8-7EE2D32C0C49}" destId="{BFEE5F14-893F-4997-A946-E0BC724589A8}" srcOrd="12" destOrd="0" presId="urn:microsoft.com/office/officeart/2008/layout/LinedList"/>
    <dgm:cxn modelId="{DC5E73CF-85FF-4B9E-AC75-1EF8DE291C0C}" type="presParOf" srcId="{5782F41D-9E05-43F5-AAC8-7EE2D32C0C49}" destId="{91D3FD0A-9835-4D2F-8F0D-AF19E7159FDA}" srcOrd="13" destOrd="0" presId="urn:microsoft.com/office/officeart/2008/layout/LinedList"/>
    <dgm:cxn modelId="{DE940D71-AB88-45D1-B9C5-96A3F1A9E1F4}" type="presParOf" srcId="{91D3FD0A-9835-4D2F-8F0D-AF19E7159FDA}" destId="{A72359CD-BA01-41CC-B315-5352F48A402A}" srcOrd="0" destOrd="0" presId="urn:microsoft.com/office/officeart/2008/layout/LinedList"/>
    <dgm:cxn modelId="{E3E049BD-B077-4E40-BF34-7205D3E0D1F0}" type="presParOf" srcId="{91D3FD0A-9835-4D2F-8F0D-AF19E7159FDA}" destId="{06B10BFD-003A-4683-87AF-E6ACE3903638}" srcOrd="1" destOrd="0" presId="urn:microsoft.com/office/officeart/2008/layout/LinedList"/>
    <dgm:cxn modelId="{3317D437-3752-4F6E-86BF-0B67DC18EB9B}" type="presParOf" srcId="{5782F41D-9E05-43F5-AAC8-7EE2D32C0C49}" destId="{96D7E2A4-AB97-4048-A24A-26E2CAF0C402}" srcOrd="14" destOrd="0" presId="urn:microsoft.com/office/officeart/2008/layout/LinedList"/>
    <dgm:cxn modelId="{EFC902D4-061C-46A0-A114-4181FB46FA5C}" type="presParOf" srcId="{5782F41D-9E05-43F5-AAC8-7EE2D32C0C49}" destId="{8F2DCF3A-38AE-4834-91BB-863BF6FA4F02}" srcOrd="15" destOrd="0" presId="urn:microsoft.com/office/officeart/2008/layout/LinedList"/>
    <dgm:cxn modelId="{A9C81394-F467-4C81-A554-0E56273D254D}" type="presParOf" srcId="{8F2DCF3A-38AE-4834-91BB-863BF6FA4F02}" destId="{07BAEA15-43D2-41C5-9442-E9E07EC30030}" srcOrd="0" destOrd="0" presId="urn:microsoft.com/office/officeart/2008/layout/LinedList"/>
    <dgm:cxn modelId="{AE29896E-1EE1-4A78-BA20-8D45A991F5EE}" type="presParOf" srcId="{8F2DCF3A-38AE-4834-91BB-863BF6FA4F02}" destId="{64104990-1CD3-414E-AC48-3951707EC078}" srcOrd="1" destOrd="0" presId="urn:microsoft.com/office/officeart/2008/layout/LinedList"/>
    <dgm:cxn modelId="{135C11C7-EFF4-4458-91A6-813C29FCC25A}" type="presParOf" srcId="{5782F41D-9E05-43F5-AAC8-7EE2D32C0C49}" destId="{E201A7A3-3D85-44E8-BA44-FE60AE9EFCC8}" srcOrd="16" destOrd="0" presId="urn:microsoft.com/office/officeart/2008/layout/LinedList"/>
    <dgm:cxn modelId="{3D590D6F-C727-4131-911E-E121EC798420}" type="presParOf" srcId="{5782F41D-9E05-43F5-AAC8-7EE2D32C0C49}" destId="{3DB3171A-499A-49EF-8A72-462191B0C88E}" srcOrd="17" destOrd="0" presId="urn:microsoft.com/office/officeart/2008/layout/LinedList"/>
    <dgm:cxn modelId="{11436752-0F83-42B5-BD12-111FC909974E}" type="presParOf" srcId="{3DB3171A-499A-49EF-8A72-462191B0C88E}" destId="{7EB3CA52-DEAA-4D6D-81BE-79E26B4892F8}" srcOrd="0" destOrd="0" presId="urn:microsoft.com/office/officeart/2008/layout/LinedList"/>
    <dgm:cxn modelId="{8BEBA4EC-47EC-4619-B6C2-82102B09A729}" type="presParOf" srcId="{3DB3171A-499A-49EF-8A72-462191B0C88E}" destId="{5CC877C1-4995-4005-994B-0EC9E37458B5}" srcOrd="1" destOrd="0" presId="urn:microsoft.com/office/officeart/2008/layout/LinedList"/>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437513E9-F16D-4F06-BDB9-D23C65885445}" type="doc">
      <dgm:prSet loTypeId="urn:microsoft.com/office/officeart/2005/8/layout/vList2" loCatId="list" qsTypeId="urn:microsoft.com/office/officeart/2005/8/quickstyle/simple4" qsCatId="simple" csTypeId="urn:microsoft.com/office/officeart/2005/8/colors/accent1_2" csCatId="accent1"/>
      <dgm:spPr/>
      <dgm:t>
        <a:bodyPr/>
        <a:lstStyle/>
        <a:p>
          <a:endParaRPr lang="en-US"/>
        </a:p>
      </dgm:t>
    </dgm:pt>
    <dgm:pt modelId="{2AC41C34-A54A-4676-B167-EC3779F94175}">
      <dgm:prSet/>
      <dgm:spPr/>
      <dgm:t>
        <a:bodyPr/>
        <a:lstStyle/>
        <a:p>
          <a:r>
            <a:rPr lang="en-US">
              <a:hlinkClick xmlns:r="http://schemas.openxmlformats.org/officeDocument/2006/relationships" r:id="rId1">
                <a:extLst>
                  <a:ext uri="{A12FA001-AC4F-418D-AE19-62706E023703}">
                    <ahyp:hlinkClr xmlns:ahyp="http://schemas.microsoft.com/office/drawing/2018/hyperlinkcolor" val="tx"/>
                  </a:ext>
                </a:extLst>
              </a:hlinkClick>
            </a:rPr>
            <a:t>Texas Senate Bill 11 (SB 11)</a:t>
          </a:r>
          <a:r>
            <a:rPr lang="en-US"/>
            <a:t> was passed by the Texas Legislature and was signed into law by Governor Greg Abbott on June 1, 2015. It is often referred to as </a:t>
          </a:r>
          <a:r>
            <a:rPr lang="en-US" b="1" u="sng"/>
            <a:t>“Campus Carry,” </a:t>
          </a:r>
          <a:r>
            <a:rPr lang="en-US"/>
            <a:t>and it permits individuals with a license to carry or a concealed handgun license to carry a concealed weapon on public junior college campuses in Texas </a:t>
          </a:r>
          <a:r>
            <a:rPr lang="en-US" b="1" u="sng"/>
            <a:t>beginning August 1, 2017.</a:t>
          </a:r>
          <a:endParaRPr lang="en-US"/>
        </a:p>
      </dgm:t>
    </dgm:pt>
    <dgm:pt modelId="{95D8749A-CF41-418F-AD31-9AF07C4F19FA}" type="parTrans" cxnId="{118FB896-7F6C-4D3D-9A2C-23F34E5490E5}">
      <dgm:prSet/>
      <dgm:spPr/>
      <dgm:t>
        <a:bodyPr/>
        <a:lstStyle/>
        <a:p>
          <a:endParaRPr lang="en-US"/>
        </a:p>
      </dgm:t>
    </dgm:pt>
    <dgm:pt modelId="{C1F64EE8-76F6-4A3E-9749-376FFA134E46}" type="sibTrans" cxnId="{118FB896-7F6C-4D3D-9A2C-23F34E5490E5}">
      <dgm:prSet/>
      <dgm:spPr/>
      <dgm:t>
        <a:bodyPr/>
        <a:lstStyle/>
        <a:p>
          <a:endParaRPr lang="en-US"/>
        </a:p>
      </dgm:t>
    </dgm:pt>
    <dgm:pt modelId="{94DA704D-8F88-448D-8391-2C38773C5960}">
      <dgm:prSet/>
      <dgm:spPr/>
      <dgm:t>
        <a:bodyPr/>
        <a:lstStyle/>
        <a:p>
          <a:pPr rtl="0"/>
          <a:r>
            <a:rPr lang="en-US"/>
            <a:t>Carrying concealed handguns by license holders will be </a:t>
          </a:r>
          <a:r>
            <a:rPr lang="en-US" b="1"/>
            <a:t>prohibited in:</a:t>
          </a:r>
          <a:r>
            <a:rPr lang="en-US" b="1">
              <a:latin typeface="Calibri Light" panose="020F0302020204030204"/>
            </a:rPr>
            <a:t> </a:t>
          </a:r>
          <a:endParaRPr lang="en-US"/>
        </a:p>
      </dgm:t>
    </dgm:pt>
    <dgm:pt modelId="{CC3D8836-5F68-4368-A43D-EA9B8797106A}" type="parTrans" cxnId="{40C4EAB1-73E3-47DA-B33D-A2F5CA0DFD85}">
      <dgm:prSet/>
      <dgm:spPr/>
      <dgm:t>
        <a:bodyPr/>
        <a:lstStyle/>
        <a:p>
          <a:endParaRPr lang="en-US"/>
        </a:p>
      </dgm:t>
    </dgm:pt>
    <dgm:pt modelId="{3AFA8A41-DDA7-4A86-9106-AABB0A964891}" type="sibTrans" cxnId="{40C4EAB1-73E3-47DA-B33D-A2F5CA0DFD85}">
      <dgm:prSet/>
      <dgm:spPr/>
      <dgm:t>
        <a:bodyPr/>
        <a:lstStyle/>
        <a:p>
          <a:endParaRPr lang="en-US"/>
        </a:p>
      </dgm:t>
    </dgm:pt>
    <dgm:pt modelId="{8EF46019-AC64-4FA1-8266-7BDC2D2271C0}">
      <dgm:prSet/>
      <dgm:spPr/>
      <dgm:t>
        <a:bodyPr/>
        <a:lstStyle/>
        <a:p>
          <a:r>
            <a:rPr lang="en-US"/>
            <a:t>The Childcare Center and playground facilities</a:t>
          </a:r>
        </a:p>
      </dgm:t>
    </dgm:pt>
    <dgm:pt modelId="{8F122057-28E0-4AFD-93CE-7D3B6A22D105}" type="parTrans" cxnId="{4D477F4B-9350-4C2E-959F-0E5CD0400D87}">
      <dgm:prSet/>
      <dgm:spPr/>
      <dgm:t>
        <a:bodyPr/>
        <a:lstStyle/>
        <a:p>
          <a:endParaRPr lang="en-US"/>
        </a:p>
      </dgm:t>
    </dgm:pt>
    <dgm:pt modelId="{26B7E32F-3F52-4FDB-9619-7098C597CB58}" type="sibTrans" cxnId="{4D477F4B-9350-4C2E-959F-0E5CD0400D87}">
      <dgm:prSet/>
      <dgm:spPr/>
      <dgm:t>
        <a:bodyPr/>
        <a:lstStyle/>
        <a:p>
          <a:endParaRPr lang="en-US"/>
        </a:p>
      </dgm:t>
    </dgm:pt>
    <dgm:pt modelId="{F7B566B2-B28B-4F3E-A51D-A3A47E982ED8}">
      <dgm:prSet/>
      <dgm:spPr/>
      <dgm:t>
        <a:bodyPr/>
        <a:lstStyle/>
        <a:p>
          <a:r>
            <a:rPr lang="en-US"/>
            <a:t>OC TECHS – Odessa Career and Technical Education High School</a:t>
          </a:r>
        </a:p>
      </dgm:t>
    </dgm:pt>
    <dgm:pt modelId="{97EFE377-840D-4AEE-BFEC-5812448D4B73}" type="parTrans" cxnId="{E203C3C0-61B6-46FE-BC69-7E9A445DFD98}">
      <dgm:prSet/>
      <dgm:spPr/>
      <dgm:t>
        <a:bodyPr/>
        <a:lstStyle/>
        <a:p>
          <a:endParaRPr lang="en-US"/>
        </a:p>
      </dgm:t>
    </dgm:pt>
    <dgm:pt modelId="{FC021E3D-464B-45DC-80E5-D0AF5890B0C9}" type="sibTrans" cxnId="{E203C3C0-61B6-46FE-BC69-7E9A445DFD98}">
      <dgm:prSet/>
      <dgm:spPr/>
      <dgm:t>
        <a:bodyPr/>
        <a:lstStyle/>
        <a:p>
          <a:endParaRPr lang="en-US"/>
        </a:p>
      </dgm:t>
    </dgm:pt>
    <dgm:pt modelId="{63B0FCCD-D912-46A5-A518-45E4E0777C7B}">
      <dgm:prSet/>
      <dgm:spPr/>
      <dgm:t>
        <a:bodyPr/>
        <a:lstStyle/>
        <a:p>
          <a:r>
            <a:rPr lang="en-US"/>
            <a:t>Campus locations used for governmental meetings or as polling places</a:t>
          </a:r>
        </a:p>
      </dgm:t>
    </dgm:pt>
    <dgm:pt modelId="{2E456142-555D-48B0-A7EE-2967DB5A9939}" type="parTrans" cxnId="{5C2E930B-FBC4-4F8A-A6D6-CFAE4F649999}">
      <dgm:prSet/>
      <dgm:spPr/>
      <dgm:t>
        <a:bodyPr/>
        <a:lstStyle/>
        <a:p>
          <a:endParaRPr lang="en-US"/>
        </a:p>
      </dgm:t>
    </dgm:pt>
    <dgm:pt modelId="{2B186B30-8FF3-4360-B003-E276F7A6F65A}" type="sibTrans" cxnId="{5C2E930B-FBC4-4F8A-A6D6-CFAE4F649999}">
      <dgm:prSet/>
      <dgm:spPr/>
      <dgm:t>
        <a:bodyPr/>
        <a:lstStyle/>
        <a:p>
          <a:endParaRPr lang="en-US"/>
        </a:p>
      </dgm:t>
    </dgm:pt>
    <dgm:pt modelId="{D549BB99-13FF-484C-933C-3F114B6E2437}">
      <dgm:prSet/>
      <dgm:spPr/>
      <dgm:t>
        <a:bodyPr/>
        <a:lstStyle/>
        <a:p>
          <a:r>
            <a:rPr lang="en-US"/>
            <a:t>The college will not provide weapon storage facilities in campus buildings or campus residence halls</a:t>
          </a:r>
        </a:p>
      </dgm:t>
    </dgm:pt>
    <dgm:pt modelId="{6A36D6F9-23E3-41D6-BE58-79553FF2E6D1}" type="parTrans" cxnId="{607D936C-A96A-428C-97E0-29DCDDE35B1E}">
      <dgm:prSet/>
      <dgm:spPr/>
      <dgm:t>
        <a:bodyPr/>
        <a:lstStyle/>
        <a:p>
          <a:endParaRPr lang="en-US"/>
        </a:p>
      </dgm:t>
    </dgm:pt>
    <dgm:pt modelId="{BCADFAF4-B6DC-43FB-9DE6-AF9C3A0BE7FE}" type="sibTrans" cxnId="{607D936C-A96A-428C-97E0-29DCDDE35B1E}">
      <dgm:prSet/>
      <dgm:spPr/>
      <dgm:t>
        <a:bodyPr/>
        <a:lstStyle/>
        <a:p>
          <a:endParaRPr lang="en-US"/>
        </a:p>
      </dgm:t>
    </dgm:pt>
    <dgm:pt modelId="{3C92F29C-146A-433F-94AB-64429002D8FE}">
      <dgm:prSet/>
      <dgm:spPr/>
      <dgm:t>
        <a:bodyPr/>
        <a:lstStyle/>
        <a:p>
          <a:r>
            <a:rPr lang="en-US" b="1"/>
            <a:t>Please note: House Bill 910 (the “Open Carry” law), was also signed by the Governor in January of 2015; however, institutions of higher education were exempted from “Open Carry” legislation.  As such, </a:t>
          </a:r>
          <a:r>
            <a:rPr lang="en-US" b="1" u="sng"/>
            <a:t>Open Carry anywhere on the Odessa College campus or college owned/leased facilities is prohibited and will be considered a violation of state law.</a:t>
          </a:r>
          <a:endParaRPr lang="en-US"/>
        </a:p>
      </dgm:t>
    </dgm:pt>
    <dgm:pt modelId="{7B3F8873-1899-4A5E-B139-D50E43257A7A}" type="parTrans" cxnId="{2B9C5698-2891-482C-937B-1EA0ABF3FE83}">
      <dgm:prSet/>
      <dgm:spPr/>
      <dgm:t>
        <a:bodyPr/>
        <a:lstStyle/>
        <a:p>
          <a:endParaRPr lang="en-US"/>
        </a:p>
      </dgm:t>
    </dgm:pt>
    <dgm:pt modelId="{2A5E1515-5A83-4BD0-96B1-619C520F3A69}" type="sibTrans" cxnId="{2B9C5698-2891-482C-937B-1EA0ABF3FE83}">
      <dgm:prSet/>
      <dgm:spPr/>
      <dgm:t>
        <a:bodyPr/>
        <a:lstStyle/>
        <a:p>
          <a:endParaRPr lang="en-US"/>
        </a:p>
      </dgm:t>
    </dgm:pt>
    <dgm:pt modelId="{19C41974-8BBC-47AD-931D-5E8CCA805017}" type="pres">
      <dgm:prSet presAssocID="{437513E9-F16D-4F06-BDB9-D23C65885445}" presName="linear" presStyleCnt="0">
        <dgm:presLayoutVars>
          <dgm:animLvl val="lvl"/>
          <dgm:resizeHandles val="exact"/>
        </dgm:presLayoutVars>
      </dgm:prSet>
      <dgm:spPr/>
    </dgm:pt>
    <dgm:pt modelId="{1099FB65-3407-4345-925A-AD790D48350A}" type="pres">
      <dgm:prSet presAssocID="{2AC41C34-A54A-4676-B167-EC3779F94175}" presName="parentText" presStyleLbl="node1" presStyleIdx="0" presStyleCnt="4">
        <dgm:presLayoutVars>
          <dgm:chMax val="0"/>
          <dgm:bulletEnabled val="1"/>
        </dgm:presLayoutVars>
      </dgm:prSet>
      <dgm:spPr/>
    </dgm:pt>
    <dgm:pt modelId="{965B39C0-2059-4911-B164-57F31BF3FC08}" type="pres">
      <dgm:prSet presAssocID="{C1F64EE8-76F6-4A3E-9749-376FFA134E46}" presName="spacer" presStyleCnt="0"/>
      <dgm:spPr/>
    </dgm:pt>
    <dgm:pt modelId="{9EB6FA86-7F7A-492F-A253-E3E0659EA768}" type="pres">
      <dgm:prSet presAssocID="{94DA704D-8F88-448D-8391-2C38773C5960}" presName="parentText" presStyleLbl="node1" presStyleIdx="1" presStyleCnt="4">
        <dgm:presLayoutVars>
          <dgm:chMax val="0"/>
          <dgm:bulletEnabled val="1"/>
        </dgm:presLayoutVars>
      </dgm:prSet>
      <dgm:spPr/>
    </dgm:pt>
    <dgm:pt modelId="{F5BB68FF-A13E-4C3A-B90F-C0EDCA4156A1}" type="pres">
      <dgm:prSet presAssocID="{94DA704D-8F88-448D-8391-2C38773C5960}" presName="childText" presStyleLbl="revTx" presStyleIdx="0" presStyleCnt="1">
        <dgm:presLayoutVars>
          <dgm:bulletEnabled val="1"/>
        </dgm:presLayoutVars>
      </dgm:prSet>
      <dgm:spPr/>
    </dgm:pt>
    <dgm:pt modelId="{7ED21EBA-D8B3-45D5-B040-8DB6FC7DC0FE}" type="pres">
      <dgm:prSet presAssocID="{D549BB99-13FF-484C-933C-3F114B6E2437}" presName="parentText" presStyleLbl="node1" presStyleIdx="2" presStyleCnt="4">
        <dgm:presLayoutVars>
          <dgm:chMax val="0"/>
          <dgm:bulletEnabled val="1"/>
        </dgm:presLayoutVars>
      </dgm:prSet>
      <dgm:spPr/>
    </dgm:pt>
    <dgm:pt modelId="{C7D7A621-1DC9-400B-86F9-73D3AFB248F3}" type="pres">
      <dgm:prSet presAssocID="{BCADFAF4-B6DC-43FB-9DE6-AF9C3A0BE7FE}" presName="spacer" presStyleCnt="0"/>
      <dgm:spPr/>
    </dgm:pt>
    <dgm:pt modelId="{138D9D79-FF06-4262-87B9-1EDC390333FE}" type="pres">
      <dgm:prSet presAssocID="{3C92F29C-146A-433F-94AB-64429002D8FE}" presName="parentText" presStyleLbl="node1" presStyleIdx="3" presStyleCnt="4">
        <dgm:presLayoutVars>
          <dgm:chMax val="0"/>
          <dgm:bulletEnabled val="1"/>
        </dgm:presLayoutVars>
      </dgm:prSet>
      <dgm:spPr/>
    </dgm:pt>
  </dgm:ptLst>
  <dgm:cxnLst>
    <dgm:cxn modelId="{5C2E930B-FBC4-4F8A-A6D6-CFAE4F649999}" srcId="{94DA704D-8F88-448D-8391-2C38773C5960}" destId="{63B0FCCD-D912-46A5-A518-45E4E0777C7B}" srcOrd="2" destOrd="0" parTransId="{2E456142-555D-48B0-A7EE-2967DB5A9939}" sibTransId="{2B186B30-8FF3-4360-B003-E276F7A6F65A}"/>
    <dgm:cxn modelId="{CC647333-746D-45CA-A79A-C9C09C3FDC32}" type="presOf" srcId="{63B0FCCD-D912-46A5-A518-45E4E0777C7B}" destId="{F5BB68FF-A13E-4C3A-B90F-C0EDCA4156A1}" srcOrd="0" destOrd="2" presId="urn:microsoft.com/office/officeart/2005/8/layout/vList2"/>
    <dgm:cxn modelId="{68D07F5D-7571-49EF-8F06-713799A23260}" type="presOf" srcId="{437513E9-F16D-4F06-BDB9-D23C65885445}" destId="{19C41974-8BBC-47AD-931D-5E8CCA805017}" srcOrd="0" destOrd="0" presId="urn:microsoft.com/office/officeart/2005/8/layout/vList2"/>
    <dgm:cxn modelId="{4D477F4B-9350-4C2E-959F-0E5CD0400D87}" srcId="{94DA704D-8F88-448D-8391-2C38773C5960}" destId="{8EF46019-AC64-4FA1-8266-7BDC2D2271C0}" srcOrd="0" destOrd="0" parTransId="{8F122057-28E0-4AFD-93CE-7D3B6A22D105}" sibTransId="{26B7E32F-3F52-4FDB-9619-7098C597CB58}"/>
    <dgm:cxn modelId="{607D936C-A96A-428C-97E0-29DCDDE35B1E}" srcId="{437513E9-F16D-4F06-BDB9-D23C65885445}" destId="{D549BB99-13FF-484C-933C-3F114B6E2437}" srcOrd="2" destOrd="0" parTransId="{6A36D6F9-23E3-41D6-BE58-79553FF2E6D1}" sibTransId="{BCADFAF4-B6DC-43FB-9DE6-AF9C3A0BE7FE}"/>
    <dgm:cxn modelId="{C16C7589-7034-4793-861D-3E21A66ECF30}" type="presOf" srcId="{3C92F29C-146A-433F-94AB-64429002D8FE}" destId="{138D9D79-FF06-4262-87B9-1EDC390333FE}" srcOrd="0" destOrd="0" presId="urn:microsoft.com/office/officeart/2005/8/layout/vList2"/>
    <dgm:cxn modelId="{118FB896-7F6C-4D3D-9A2C-23F34E5490E5}" srcId="{437513E9-F16D-4F06-BDB9-D23C65885445}" destId="{2AC41C34-A54A-4676-B167-EC3779F94175}" srcOrd="0" destOrd="0" parTransId="{95D8749A-CF41-418F-AD31-9AF07C4F19FA}" sibTransId="{C1F64EE8-76F6-4A3E-9749-376FFA134E46}"/>
    <dgm:cxn modelId="{2B9C5698-2891-482C-937B-1EA0ABF3FE83}" srcId="{437513E9-F16D-4F06-BDB9-D23C65885445}" destId="{3C92F29C-146A-433F-94AB-64429002D8FE}" srcOrd="3" destOrd="0" parTransId="{7B3F8873-1899-4A5E-B139-D50E43257A7A}" sibTransId="{2A5E1515-5A83-4BD0-96B1-619C520F3A69}"/>
    <dgm:cxn modelId="{7E20BA9D-557F-4DF6-9C07-32768AD14641}" type="presOf" srcId="{8EF46019-AC64-4FA1-8266-7BDC2D2271C0}" destId="{F5BB68FF-A13E-4C3A-B90F-C0EDCA4156A1}" srcOrd="0" destOrd="0" presId="urn:microsoft.com/office/officeart/2005/8/layout/vList2"/>
    <dgm:cxn modelId="{AE12CAAE-9DE3-41AC-B676-31EF481099B8}" type="presOf" srcId="{F7B566B2-B28B-4F3E-A51D-A3A47E982ED8}" destId="{F5BB68FF-A13E-4C3A-B90F-C0EDCA4156A1}" srcOrd="0" destOrd="1" presId="urn:microsoft.com/office/officeart/2005/8/layout/vList2"/>
    <dgm:cxn modelId="{40C4EAB1-73E3-47DA-B33D-A2F5CA0DFD85}" srcId="{437513E9-F16D-4F06-BDB9-D23C65885445}" destId="{94DA704D-8F88-448D-8391-2C38773C5960}" srcOrd="1" destOrd="0" parTransId="{CC3D8836-5F68-4368-A43D-EA9B8797106A}" sibTransId="{3AFA8A41-DDA7-4A86-9106-AABB0A964891}"/>
    <dgm:cxn modelId="{E203C3C0-61B6-46FE-BC69-7E9A445DFD98}" srcId="{94DA704D-8F88-448D-8391-2C38773C5960}" destId="{F7B566B2-B28B-4F3E-A51D-A3A47E982ED8}" srcOrd="1" destOrd="0" parTransId="{97EFE377-840D-4AEE-BFEC-5812448D4B73}" sibTransId="{FC021E3D-464B-45DC-80E5-D0AF5890B0C9}"/>
    <dgm:cxn modelId="{8A1D77D4-9B65-43F9-93E2-9DCD4B05EB87}" type="presOf" srcId="{2AC41C34-A54A-4676-B167-EC3779F94175}" destId="{1099FB65-3407-4345-925A-AD790D48350A}" srcOrd="0" destOrd="0" presId="urn:microsoft.com/office/officeart/2005/8/layout/vList2"/>
    <dgm:cxn modelId="{401347F3-0290-43FB-9A9A-385DE4F9F614}" type="presOf" srcId="{94DA704D-8F88-448D-8391-2C38773C5960}" destId="{9EB6FA86-7F7A-492F-A253-E3E0659EA768}" srcOrd="0" destOrd="0" presId="urn:microsoft.com/office/officeart/2005/8/layout/vList2"/>
    <dgm:cxn modelId="{306746F5-25B6-4442-8CFA-CA2663467AA4}" type="presOf" srcId="{D549BB99-13FF-484C-933C-3F114B6E2437}" destId="{7ED21EBA-D8B3-45D5-B040-8DB6FC7DC0FE}" srcOrd="0" destOrd="0" presId="urn:microsoft.com/office/officeart/2005/8/layout/vList2"/>
    <dgm:cxn modelId="{0509482A-1717-40AB-A244-351747A73C3F}" type="presParOf" srcId="{19C41974-8BBC-47AD-931D-5E8CCA805017}" destId="{1099FB65-3407-4345-925A-AD790D48350A}" srcOrd="0" destOrd="0" presId="urn:microsoft.com/office/officeart/2005/8/layout/vList2"/>
    <dgm:cxn modelId="{F3CBCFB5-296C-416C-AFBC-AC4B434343AF}" type="presParOf" srcId="{19C41974-8BBC-47AD-931D-5E8CCA805017}" destId="{965B39C0-2059-4911-B164-57F31BF3FC08}" srcOrd="1" destOrd="0" presId="urn:microsoft.com/office/officeart/2005/8/layout/vList2"/>
    <dgm:cxn modelId="{30DA7449-8316-455F-9640-EB0D4236E582}" type="presParOf" srcId="{19C41974-8BBC-47AD-931D-5E8CCA805017}" destId="{9EB6FA86-7F7A-492F-A253-E3E0659EA768}" srcOrd="2" destOrd="0" presId="urn:microsoft.com/office/officeart/2005/8/layout/vList2"/>
    <dgm:cxn modelId="{38354980-878D-4719-AD12-CFEB28BA5F09}" type="presParOf" srcId="{19C41974-8BBC-47AD-931D-5E8CCA805017}" destId="{F5BB68FF-A13E-4C3A-B90F-C0EDCA4156A1}" srcOrd="3" destOrd="0" presId="urn:microsoft.com/office/officeart/2005/8/layout/vList2"/>
    <dgm:cxn modelId="{9569B6EA-8CE3-4A43-AABC-6D15323FE8F5}" type="presParOf" srcId="{19C41974-8BBC-47AD-931D-5E8CCA805017}" destId="{7ED21EBA-D8B3-45D5-B040-8DB6FC7DC0FE}" srcOrd="4" destOrd="0" presId="urn:microsoft.com/office/officeart/2005/8/layout/vList2"/>
    <dgm:cxn modelId="{57D59C65-EADF-4AFC-8592-5713FD70A8BF}" type="presParOf" srcId="{19C41974-8BBC-47AD-931D-5E8CCA805017}" destId="{C7D7A621-1DC9-400B-86F9-73D3AFB248F3}" srcOrd="5" destOrd="0" presId="urn:microsoft.com/office/officeart/2005/8/layout/vList2"/>
    <dgm:cxn modelId="{D0A8D205-9C15-46A8-BA42-0519C10F07B4}" type="presParOf" srcId="{19C41974-8BBC-47AD-931D-5E8CCA805017}" destId="{138D9D79-FF06-4262-87B9-1EDC390333FE}"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011F0C-4B1B-4E7F-93AA-DBEF2292DA91}">
      <dsp:nvSpPr>
        <dsp:cNvPr id="0" name=""/>
        <dsp:cNvSpPr/>
      </dsp:nvSpPr>
      <dsp:spPr>
        <a:xfrm>
          <a:off x="0" y="2682"/>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413ADEE-E821-43FB-9CE6-6101A3DDB213}">
      <dsp:nvSpPr>
        <dsp:cNvPr id="0" name=""/>
        <dsp:cNvSpPr/>
      </dsp:nvSpPr>
      <dsp:spPr>
        <a:xfrm>
          <a:off x="0" y="2682"/>
          <a:ext cx="6913562" cy="914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Ethics</a:t>
          </a:r>
        </a:p>
      </dsp:txBody>
      <dsp:txXfrm>
        <a:off x="0" y="2682"/>
        <a:ext cx="6913562" cy="914564"/>
      </dsp:txXfrm>
    </dsp:sp>
    <dsp:sp modelId="{8F7F8F0C-C3FC-4014-92E1-74B66510B9FD}">
      <dsp:nvSpPr>
        <dsp:cNvPr id="0" name=""/>
        <dsp:cNvSpPr/>
      </dsp:nvSpPr>
      <dsp:spPr>
        <a:xfrm>
          <a:off x="0" y="917246"/>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88804542-E0CB-4598-8CD0-5258C324F8D9}">
      <dsp:nvSpPr>
        <dsp:cNvPr id="0" name=""/>
        <dsp:cNvSpPr/>
      </dsp:nvSpPr>
      <dsp:spPr>
        <a:xfrm>
          <a:off x="0" y="917246"/>
          <a:ext cx="6913562" cy="914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Risk Management</a:t>
          </a:r>
        </a:p>
      </dsp:txBody>
      <dsp:txXfrm>
        <a:off x="0" y="917246"/>
        <a:ext cx="6913562" cy="914564"/>
      </dsp:txXfrm>
    </dsp:sp>
    <dsp:sp modelId="{A63FC633-E6EC-45BD-B9CF-4C35B8920108}">
      <dsp:nvSpPr>
        <dsp:cNvPr id="0" name=""/>
        <dsp:cNvSpPr/>
      </dsp:nvSpPr>
      <dsp:spPr>
        <a:xfrm>
          <a:off x="0" y="1831810"/>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5E80FA7-6CF6-49CE-B980-92FB4CE6BDDC}">
      <dsp:nvSpPr>
        <dsp:cNvPr id="0" name=""/>
        <dsp:cNvSpPr/>
      </dsp:nvSpPr>
      <dsp:spPr>
        <a:xfrm>
          <a:off x="0" y="1831810"/>
          <a:ext cx="6913562" cy="914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Rights of Student Organizations</a:t>
          </a:r>
        </a:p>
      </dsp:txBody>
      <dsp:txXfrm>
        <a:off x="0" y="1831810"/>
        <a:ext cx="6913562" cy="914564"/>
      </dsp:txXfrm>
    </dsp:sp>
    <dsp:sp modelId="{C1FFE853-2781-44F2-BE4D-4F47A284FD66}">
      <dsp:nvSpPr>
        <dsp:cNvPr id="0" name=""/>
        <dsp:cNvSpPr/>
      </dsp:nvSpPr>
      <dsp:spPr>
        <a:xfrm>
          <a:off x="0" y="2746374"/>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1E4ABDFA-075A-4E61-8642-AA583688A80E}">
      <dsp:nvSpPr>
        <dsp:cNvPr id="0" name=""/>
        <dsp:cNvSpPr/>
      </dsp:nvSpPr>
      <dsp:spPr>
        <a:xfrm>
          <a:off x="0" y="2746374"/>
          <a:ext cx="6913562" cy="914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rtl="0">
            <a:lnSpc>
              <a:spcPct val="90000"/>
            </a:lnSpc>
            <a:spcBef>
              <a:spcPct val="0"/>
            </a:spcBef>
            <a:spcAft>
              <a:spcPct val="35000"/>
            </a:spcAft>
            <a:buNone/>
          </a:pPr>
          <a:r>
            <a:rPr lang="en-US" sz="4100" kern="1200">
              <a:latin typeface="Calibri Light" panose="020F0302020204030204"/>
            </a:rPr>
            <a:t>State Mandated Policies</a:t>
          </a:r>
        </a:p>
      </dsp:txBody>
      <dsp:txXfrm>
        <a:off x="0" y="2746374"/>
        <a:ext cx="6913562" cy="914564"/>
      </dsp:txXfrm>
    </dsp:sp>
    <dsp:sp modelId="{B2DF1A62-D4EB-4225-BEAD-43585DCCA1D4}">
      <dsp:nvSpPr>
        <dsp:cNvPr id="0" name=""/>
        <dsp:cNvSpPr/>
      </dsp:nvSpPr>
      <dsp:spPr>
        <a:xfrm>
          <a:off x="0" y="3660939"/>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6D54A75-CE83-47B6-AC9D-D8AAC6007C59}">
      <dsp:nvSpPr>
        <dsp:cNvPr id="0" name=""/>
        <dsp:cNvSpPr/>
      </dsp:nvSpPr>
      <dsp:spPr>
        <a:xfrm>
          <a:off x="0" y="3660939"/>
          <a:ext cx="6913562" cy="914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rtl="0">
            <a:lnSpc>
              <a:spcPct val="90000"/>
            </a:lnSpc>
            <a:spcBef>
              <a:spcPct val="0"/>
            </a:spcBef>
            <a:spcAft>
              <a:spcPct val="35000"/>
            </a:spcAft>
            <a:buNone/>
          </a:pPr>
          <a:r>
            <a:rPr lang="en-US" sz="4100" kern="1200">
              <a:latin typeface="Calibri Light" panose="020F0302020204030204"/>
            </a:rPr>
            <a:t>Americans With Disabilities Act</a:t>
          </a:r>
        </a:p>
      </dsp:txBody>
      <dsp:txXfrm>
        <a:off x="0" y="3660939"/>
        <a:ext cx="6913562" cy="914564"/>
      </dsp:txXfrm>
    </dsp:sp>
    <dsp:sp modelId="{E201A7A3-3D85-44E8-BA44-FE60AE9EFCC8}">
      <dsp:nvSpPr>
        <dsp:cNvPr id="0" name=""/>
        <dsp:cNvSpPr/>
      </dsp:nvSpPr>
      <dsp:spPr>
        <a:xfrm>
          <a:off x="0" y="4575503"/>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EB3CA52-DEAA-4D6D-81BE-79E26B4892F8}">
      <dsp:nvSpPr>
        <dsp:cNvPr id="0" name=""/>
        <dsp:cNvSpPr/>
      </dsp:nvSpPr>
      <dsp:spPr>
        <a:xfrm>
          <a:off x="0" y="4575503"/>
          <a:ext cx="6913562" cy="914564"/>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6210" tIns="156210" rIns="156210" bIns="156210" numCol="1" spcCol="1270" anchor="t" anchorCtr="0">
          <a:noAutofit/>
        </a:bodyPr>
        <a:lstStyle/>
        <a:p>
          <a:pPr marL="0" lvl="0" indent="0" algn="l" defTabSz="1822450">
            <a:lnSpc>
              <a:spcPct val="90000"/>
            </a:lnSpc>
            <a:spcBef>
              <a:spcPct val="0"/>
            </a:spcBef>
            <a:spcAft>
              <a:spcPct val="35000"/>
            </a:spcAft>
            <a:buNone/>
          </a:pPr>
          <a:r>
            <a:rPr lang="en-US" sz="4100" kern="1200"/>
            <a:t>Q&amp;A</a:t>
          </a:r>
        </a:p>
      </dsp:txBody>
      <dsp:txXfrm>
        <a:off x="0" y="4575503"/>
        <a:ext cx="6913562" cy="914564"/>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2DD0DFA-C84B-475F-AA10-354FD1A47749}">
      <dsp:nvSpPr>
        <dsp:cNvPr id="0" name=""/>
        <dsp:cNvSpPr/>
      </dsp:nvSpPr>
      <dsp:spPr>
        <a:xfrm>
          <a:off x="0" y="670"/>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663C09D8-93F3-4121-86D7-90B3BEC86606}">
      <dsp:nvSpPr>
        <dsp:cNvPr id="0" name=""/>
        <dsp:cNvSpPr/>
      </dsp:nvSpPr>
      <dsp:spPr>
        <a:xfrm>
          <a:off x="0" y="670"/>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dirty="0">
              <a:latin typeface="Calibri Light" panose="020F0302020204030204"/>
            </a:rPr>
            <a:t>Controlled</a:t>
          </a:r>
          <a:r>
            <a:rPr lang="en-US" sz="2800" kern="1200" dirty="0"/>
            <a:t> </a:t>
          </a:r>
          <a:r>
            <a:rPr lang="en-US" sz="2800" kern="1200" dirty="0">
              <a:latin typeface="Calibri Light" panose="020F0302020204030204"/>
            </a:rPr>
            <a:t>Substances</a:t>
          </a:r>
        </a:p>
      </dsp:txBody>
      <dsp:txXfrm>
        <a:off x="0" y="670"/>
        <a:ext cx="6913562" cy="610156"/>
      </dsp:txXfrm>
    </dsp:sp>
    <dsp:sp modelId="{9459A6D2-69DB-4823-A1DD-D9075F213718}">
      <dsp:nvSpPr>
        <dsp:cNvPr id="0" name=""/>
        <dsp:cNvSpPr/>
      </dsp:nvSpPr>
      <dsp:spPr>
        <a:xfrm>
          <a:off x="0" y="610827"/>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E79D6CF8-9334-4FC3-A0BA-5B4DD392A342}">
      <dsp:nvSpPr>
        <dsp:cNvPr id="0" name=""/>
        <dsp:cNvSpPr/>
      </dsp:nvSpPr>
      <dsp:spPr>
        <a:xfrm>
          <a:off x="0" y="610827"/>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a:lnSpc>
              <a:spcPct val="90000"/>
            </a:lnSpc>
            <a:spcBef>
              <a:spcPct val="0"/>
            </a:spcBef>
            <a:spcAft>
              <a:spcPct val="35000"/>
            </a:spcAft>
            <a:buNone/>
          </a:pPr>
          <a:r>
            <a:rPr lang="en-US" sz="2800" kern="1200" dirty="0">
              <a:latin typeface="Calibri Light" panose="020F0302020204030204"/>
            </a:rPr>
            <a:t>Hazing</a:t>
          </a:r>
          <a:endParaRPr lang="en-US" sz="2800" kern="1200" dirty="0"/>
        </a:p>
      </dsp:txBody>
      <dsp:txXfrm>
        <a:off x="0" y="610827"/>
        <a:ext cx="6913562" cy="610156"/>
      </dsp:txXfrm>
    </dsp:sp>
    <dsp:sp modelId="{AFB2D3CB-28B5-41FB-8B48-BD70E8F26FB5}">
      <dsp:nvSpPr>
        <dsp:cNvPr id="0" name=""/>
        <dsp:cNvSpPr/>
      </dsp:nvSpPr>
      <dsp:spPr>
        <a:xfrm>
          <a:off x="0" y="1220983"/>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2DEE61B2-6D53-4C58-8621-D30FC9253901}">
      <dsp:nvSpPr>
        <dsp:cNvPr id="0" name=""/>
        <dsp:cNvSpPr/>
      </dsp:nvSpPr>
      <dsp:spPr>
        <a:xfrm>
          <a:off x="0" y="1220983"/>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dirty="0">
              <a:latin typeface="Calibri Light" panose="020F0302020204030204"/>
            </a:rPr>
            <a:t>Title IX</a:t>
          </a:r>
          <a:endParaRPr lang="en-US" sz="2800" kern="1200" dirty="0"/>
        </a:p>
      </dsp:txBody>
      <dsp:txXfrm>
        <a:off x="0" y="1220983"/>
        <a:ext cx="6913562" cy="610156"/>
      </dsp:txXfrm>
    </dsp:sp>
    <dsp:sp modelId="{D4BAD75E-841E-45A7-BAEE-324E33C6102C}">
      <dsp:nvSpPr>
        <dsp:cNvPr id="0" name=""/>
        <dsp:cNvSpPr/>
      </dsp:nvSpPr>
      <dsp:spPr>
        <a:xfrm>
          <a:off x="0" y="1831140"/>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A00687A-2EA9-45DD-9C4C-A9B34777314B}">
      <dsp:nvSpPr>
        <dsp:cNvPr id="0" name=""/>
        <dsp:cNvSpPr/>
      </dsp:nvSpPr>
      <dsp:spPr>
        <a:xfrm>
          <a:off x="0" y="1831140"/>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dirty="0">
              <a:latin typeface="Calibri Light" panose="020F0302020204030204"/>
            </a:rPr>
            <a:t>Sexual Misconduct</a:t>
          </a:r>
          <a:endParaRPr lang="en-US" sz="2800" kern="1200" dirty="0"/>
        </a:p>
      </dsp:txBody>
      <dsp:txXfrm>
        <a:off x="0" y="1831140"/>
        <a:ext cx="6913562" cy="610156"/>
      </dsp:txXfrm>
    </dsp:sp>
    <dsp:sp modelId="{96631636-098A-49C8-8D67-564F107DDDE3}">
      <dsp:nvSpPr>
        <dsp:cNvPr id="0" name=""/>
        <dsp:cNvSpPr/>
      </dsp:nvSpPr>
      <dsp:spPr>
        <a:xfrm>
          <a:off x="0" y="2441296"/>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FFB78523-BFDF-4BC2-945F-ABA09D51A0F1}">
      <dsp:nvSpPr>
        <dsp:cNvPr id="0" name=""/>
        <dsp:cNvSpPr/>
      </dsp:nvSpPr>
      <dsp:spPr>
        <a:xfrm>
          <a:off x="0" y="2441296"/>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dirty="0">
              <a:latin typeface="Calibri Light" panose="020F0302020204030204"/>
            </a:rPr>
            <a:t>Firearms </a:t>
          </a:r>
          <a:endParaRPr lang="en-US" sz="2800" kern="1200" dirty="0"/>
        </a:p>
      </dsp:txBody>
      <dsp:txXfrm>
        <a:off x="0" y="2441296"/>
        <a:ext cx="6913562" cy="610156"/>
      </dsp:txXfrm>
    </dsp:sp>
    <dsp:sp modelId="{5933BE17-5F5C-46E1-924C-AAFC127713C6}">
      <dsp:nvSpPr>
        <dsp:cNvPr id="0" name=""/>
        <dsp:cNvSpPr/>
      </dsp:nvSpPr>
      <dsp:spPr>
        <a:xfrm>
          <a:off x="0" y="3051453"/>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D42711DF-8E02-46D9-8CFF-3E806BEA9ABF}">
      <dsp:nvSpPr>
        <dsp:cNvPr id="0" name=""/>
        <dsp:cNvSpPr/>
      </dsp:nvSpPr>
      <dsp:spPr>
        <a:xfrm>
          <a:off x="0" y="3051453"/>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dirty="0">
              <a:latin typeface="Calibri Light" panose="020F0302020204030204"/>
            </a:rPr>
            <a:t>Fire Safety </a:t>
          </a:r>
          <a:endParaRPr lang="en-US" sz="2800" kern="1200" dirty="0"/>
        </a:p>
      </dsp:txBody>
      <dsp:txXfrm>
        <a:off x="0" y="3051453"/>
        <a:ext cx="6913562" cy="610156"/>
      </dsp:txXfrm>
    </dsp:sp>
    <dsp:sp modelId="{BFEE5F14-893F-4997-A946-E0BC724589A8}">
      <dsp:nvSpPr>
        <dsp:cNvPr id="0" name=""/>
        <dsp:cNvSpPr/>
      </dsp:nvSpPr>
      <dsp:spPr>
        <a:xfrm>
          <a:off x="0" y="3661609"/>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A72359CD-BA01-41CC-B315-5352F48A402A}">
      <dsp:nvSpPr>
        <dsp:cNvPr id="0" name=""/>
        <dsp:cNvSpPr/>
      </dsp:nvSpPr>
      <dsp:spPr>
        <a:xfrm>
          <a:off x="0" y="3661609"/>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dirty="0">
              <a:latin typeface="Calibri Light" panose="020F0302020204030204"/>
            </a:rPr>
            <a:t>Travel </a:t>
          </a:r>
          <a:endParaRPr lang="en-US" sz="2800" kern="1200" dirty="0"/>
        </a:p>
      </dsp:txBody>
      <dsp:txXfrm>
        <a:off x="0" y="3661609"/>
        <a:ext cx="6913562" cy="610156"/>
      </dsp:txXfrm>
    </dsp:sp>
    <dsp:sp modelId="{96D7E2A4-AB97-4048-A24A-26E2CAF0C402}">
      <dsp:nvSpPr>
        <dsp:cNvPr id="0" name=""/>
        <dsp:cNvSpPr/>
      </dsp:nvSpPr>
      <dsp:spPr>
        <a:xfrm>
          <a:off x="0" y="4271766"/>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07BAEA15-43D2-41C5-9442-E9E07EC30030}">
      <dsp:nvSpPr>
        <dsp:cNvPr id="0" name=""/>
        <dsp:cNvSpPr/>
      </dsp:nvSpPr>
      <dsp:spPr>
        <a:xfrm>
          <a:off x="0" y="4271766"/>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dirty="0">
              <a:latin typeface="Calibri Light" panose="020F0302020204030204"/>
            </a:rPr>
            <a:t>Behavior at Events </a:t>
          </a:r>
          <a:endParaRPr lang="en-US" sz="2800" kern="1200" dirty="0"/>
        </a:p>
      </dsp:txBody>
      <dsp:txXfrm>
        <a:off x="0" y="4271766"/>
        <a:ext cx="6913562" cy="610156"/>
      </dsp:txXfrm>
    </dsp:sp>
    <dsp:sp modelId="{E201A7A3-3D85-44E8-BA44-FE60AE9EFCC8}">
      <dsp:nvSpPr>
        <dsp:cNvPr id="0" name=""/>
        <dsp:cNvSpPr/>
      </dsp:nvSpPr>
      <dsp:spPr>
        <a:xfrm>
          <a:off x="0" y="4881922"/>
          <a:ext cx="6913562" cy="0"/>
        </a:xfrm>
        <a:prstGeom prst="line">
          <a:avLst/>
        </a:prstGeom>
        <a:gradFill rotWithShape="0">
          <a:gsLst>
            <a:gs pos="0">
              <a:schemeClr val="accent1">
                <a:hueOff val="0"/>
                <a:satOff val="0"/>
                <a:lumOff val="0"/>
                <a:alphaOff val="0"/>
                <a:tint val="97000"/>
                <a:satMod val="100000"/>
                <a:lumMod val="102000"/>
              </a:schemeClr>
            </a:gs>
            <a:gs pos="50000">
              <a:schemeClr val="accent1">
                <a:hueOff val="0"/>
                <a:satOff val="0"/>
                <a:lumOff val="0"/>
                <a:alphaOff val="0"/>
                <a:shade val="100000"/>
                <a:satMod val="100000"/>
                <a:lumMod val="100000"/>
              </a:schemeClr>
            </a:gs>
            <a:gs pos="100000">
              <a:schemeClr val="accent1">
                <a:hueOff val="0"/>
                <a:satOff val="0"/>
                <a:lumOff val="0"/>
                <a:alphaOff val="0"/>
                <a:shade val="80000"/>
                <a:satMod val="100000"/>
                <a:lumMod val="99000"/>
              </a:schemeClr>
            </a:gs>
          </a:gsLst>
          <a:lin ang="2700000" scaled="0"/>
        </a:gradFill>
        <a:ln w="9525" cap="flat" cmpd="sng" algn="ctr">
          <a:solidFill>
            <a:schemeClr val="accent1">
              <a:hueOff val="0"/>
              <a:satOff val="0"/>
              <a:lumOff val="0"/>
              <a:alphaOff val="0"/>
            </a:schemeClr>
          </a:solidFill>
          <a:prstDash val="solid"/>
        </a:ln>
        <a:effectLst/>
      </dsp:spPr>
      <dsp:style>
        <a:lnRef idx="1">
          <a:scrgbClr r="0" g="0" b="0"/>
        </a:lnRef>
        <a:fillRef idx="3">
          <a:scrgbClr r="0" g="0" b="0"/>
        </a:fillRef>
        <a:effectRef idx="2">
          <a:scrgbClr r="0" g="0" b="0"/>
        </a:effectRef>
        <a:fontRef idx="minor">
          <a:schemeClr val="lt1"/>
        </a:fontRef>
      </dsp:style>
    </dsp:sp>
    <dsp:sp modelId="{7EB3CA52-DEAA-4D6D-81BE-79E26B4892F8}">
      <dsp:nvSpPr>
        <dsp:cNvPr id="0" name=""/>
        <dsp:cNvSpPr/>
      </dsp:nvSpPr>
      <dsp:spPr>
        <a:xfrm>
          <a:off x="0" y="4881922"/>
          <a:ext cx="6913562" cy="6101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06680" tIns="106680" rIns="106680" bIns="106680" numCol="1" spcCol="1270" anchor="t" anchorCtr="0">
          <a:noAutofit/>
        </a:bodyPr>
        <a:lstStyle/>
        <a:p>
          <a:pPr marL="0" lvl="0" indent="0" algn="l" defTabSz="1244600" rtl="0">
            <a:lnSpc>
              <a:spcPct val="90000"/>
            </a:lnSpc>
            <a:spcBef>
              <a:spcPct val="0"/>
            </a:spcBef>
            <a:spcAft>
              <a:spcPct val="35000"/>
            </a:spcAft>
            <a:buNone/>
          </a:pPr>
          <a:r>
            <a:rPr lang="en-US" sz="2800" kern="1200" dirty="0">
              <a:latin typeface="Calibri Light" panose="020F0302020204030204"/>
            </a:rPr>
            <a:t>Notice of Senate Bill 17</a:t>
          </a:r>
          <a:endParaRPr lang="en-US" sz="2800" kern="1200" dirty="0"/>
        </a:p>
      </dsp:txBody>
      <dsp:txXfrm>
        <a:off x="0" y="4881922"/>
        <a:ext cx="6913562" cy="610156"/>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1099FB65-3407-4345-925A-AD790D48350A}">
      <dsp:nvSpPr>
        <dsp:cNvPr id="0" name=""/>
        <dsp:cNvSpPr/>
      </dsp:nvSpPr>
      <dsp:spPr>
        <a:xfrm>
          <a:off x="0" y="93186"/>
          <a:ext cx="6243041" cy="1298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hlinkClick xmlns:r="http://schemas.openxmlformats.org/officeDocument/2006/relationships" r:id="rId1">
                <a:extLst>
                  <a:ext uri="{A12FA001-AC4F-418D-AE19-62706E023703}">
                    <ahyp:hlinkClr xmlns:ahyp="http://schemas.microsoft.com/office/drawing/2018/hyperlinkcolor" val="tx"/>
                  </a:ext>
                </a:extLst>
              </a:hlinkClick>
            </a:rPr>
            <a:t>Texas Senate Bill 11 (SB 11)</a:t>
          </a:r>
          <a:r>
            <a:rPr lang="en-US" sz="1500" kern="1200"/>
            <a:t> was passed by the Texas Legislature and was signed into law by Governor Greg Abbott on June 1, 2015. It is often referred to as </a:t>
          </a:r>
          <a:r>
            <a:rPr lang="en-US" sz="1500" b="1" u="sng" kern="1200"/>
            <a:t>“Campus Carry,” </a:t>
          </a:r>
          <a:r>
            <a:rPr lang="en-US" sz="1500" kern="1200"/>
            <a:t>and it permits individuals with a license to carry or a concealed handgun license to carry a concealed weapon on public junior college campuses in Texas </a:t>
          </a:r>
          <a:r>
            <a:rPr lang="en-US" sz="1500" b="1" u="sng" kern="1200"/>
            <a:t>beginning August 1, 2017.</a:t>
          </a:r>
          <a:endParaRPr lang="en-US" sz="1500" kern="1200"/>
        </a:p>
      </dsp:txBody>
      <dsp:txXfrm>
        <a:off x="63397" y="156583"/>
        <a:ext cx="6116247" cy="1171906"/>
      </dsp:txXfrm>
    </dsp:sp>
    <dsp:sp modelId="{9EB6FA86-7F7A-492F-A253-E3E0659EA768}">
      <dsp:nvSpPr>
        <dsp:cNvPr id="0" name=""/>
        <dsp:cNvSpPr/>
      </dsp:nvSpPr>
      <dsp:spPr>
        <a:xfrm>
          <a:off x="0" y="1435086"/>
          <a:ext cx="6243041" cy="1298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rtl="0">
            <a:lnSpc>
              <a:spcPct val="90000"/>
            </a:lnSpc>
            <a:spcBef>
              <a:spcPct val="0"/>
            </a:spcBef>
            <a:spcAft>
              <a:spcPct val="35000"/>
            </a:spcAft>
            <a:buNone/>
          </a:pPr>
          <a:r>
            <a:rPr lang="en-US" sz="1500" kern="1200"/>
            <a:t>Carrying concealed handguns by license holders will be </a:t>
          </a:r>
          <a:r>
            <a:rPr lang="en-US" sz="1500" b="1" kern="1200"/>
            <a:t>prohibited in:</a:t>
          </a:r>
          <a:r>
            <a:rPr lang="en-US" sz="1500" b="1" kern="1200">
              <a:latin typeface="Calibri Light" panose="020F0302020204030204"/>
            </a:rPr>
            <a:t> </a:t>
          </a:r>
          <a:endParaRPr lang="en-US" sz="1500" kern="1200"/>
        </a:p>
      </dsp:txBody>
      <dsp:txXfrm>
        <a:off x="63397" y="1498483"/>
        <a:ext cx="6116247" cy="1171906"/>
      </dsp:txXfrm>
    </dsp:sp>
    <dsp:sp modelId="{F5BB68FF-A13E-4C3A-B90F-C0EDCA4156A1}">
      <dsp:nvSpPr>
        <dsp:cNvPr id="0" name=""/>
        <dsp:cNvSpPr/>
      </dsp:nvSpPr>
      <dsp:spPr>
        <a:xfrm>
          <a:off x="0" y="2733786"/>
          <a:ext cx="6243041" cy="62100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98217" tIns="19050" rIns="106680" bIns="19050" numCol="1" spcCol="1270" anchor="t" anchorCtr="0">
          <a:noAutofit/>
        </a:bodyPr>
        <a:lstStyle/>
        <a:p>
          <a:pPr marL="114300" lvl="1" indent="-114300" algn="l" defTabSz="533400">
            <a:lnSpc>
              <a:spcPct val="90000"/>
            </a:lnSpc>
            <a:spcBef>
              <a:spcPct val="0"/>
            </a:spcBef>
            <a:spcAft>
              <a:spcPct val="20000"/>
            </a:spcAft>
            <a:buChar char="•"/>
          </a:pPr>
          <a:r>
            <a:rPr lang="en-US" sz="1200" kern="1200"/>
            <a:t>The Childcare Center and playground facilities</a:t>
          </a:r>
        </a:p>
        <a:p>
          <a:pPr marL="114300" lvl="1" indent="-114300" algn="l" defTabSz="533400">
            <a:lnSpc>
              <a:spcPct val="90000"/>
            </a:lnSpc>
            <a:spcBef>
              <a:spcPct val="0"/>
            </a:spcBef>
            <a:spcAft>
              <a:spcPct val="20000"/>
            </a:spcAft>
            <a:buChar char="•"/>
          </a:pPr>
          <a:r>
            <a:rPr lang="en-US" sz="1200" kern="1200"/>
            <a:t>OC TECHS – Odessa Career and Technical Education High School</a:t>
          </a:r>
        </a:p>
        <a:p>
          <a:pPr marL="114300" lvl="1" indent="-114300" algn="l" defTabSz="533400">
            <a:lnSpc>
              <a:spcPct val="90000"/>
            </a:lnSpc>
            <a:spcBef>
              <a:spcPct val="0"/>
            </a:spcBef>
            <a:spcAft>
              <a:spcPct val="20000"/>
            </a:spcAft>
            <a:buChar char="•"/>
          </a:pPr>
          <a:r>
            <a:rPr lang="en-US" sz="1200" kern="1200"/>
            <a:t>Campus locations used for governmental meetings or as polling places</a:t>
          </a:r>
        </a:p>
      </dsp:txBody>
      <dsp:txXfrm>
        <a:off x="0" y="2733786"/>
        <a:ext cx="6243041" cy="621000"/>
      </dsp:txXfrm>
    </dsp:sp>
    <dsp:sp modelId="{7ED21EBA-D8B3-45D5-B040-8DB6FC7DC0FE}">
      <dsp:nvSpPr>
        <dsp:cNvPr id="0" name=""/>
        <dsp:cNvSpPr/>
      </dsp:nvSpPr>
      <dsp:spPr>
        <a:xfrm>
          <a:off x="0" y="3354786"/>
          <a:ext cx="6243041" cy="1298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kern="1200"/>
            <a:t>The college will not provide weapon storage facilities in campus buildings or campus residence halls</a:t>
          </a:r>
        </a:p>
      </dsp:txBody>
      <dsp:txXfrm>
        <a:off x="63397" y="3418183"/>
        <a:ext cx="6116247" cy="1171906"/>
      </dsp:txXfrm>
    </dsp:sp>
    <dsp:sp modelId="{138D9D79-FF06-4262-87B9-1EDC390333FE}">
      <dsp:nvSpPr>
        <dsp:cNvPr id="0" name=""/>
        <dsp:cNvSpPr/>
      </dsp:nvSpPr>
      <dsp:spPr>
        <a:xfrm>
          <a:off x="0" y="4696686"/>
          <a:ext cx="6243041" cy="1298700"/>
        </a:xfrm>
        <a:prstGeom prst="roundRect">
          <a:avLst/>
        </a:prstGeom>
        <a:gradFill rotWithShape="0">
          <a:gsLst>
            <a:gs pos="0">
              <a:schemeClr val="accent1">
                <a:hueOff val="0"/>
                <a:satOff val="0"/>
                <a:lumOff val="0"/>
                <a:alphaOff val="0"/>
                <a:satMod val="103000"/>
                <a:lumMod val="102000"/>
                <a:tint val="94000"/>
              </a:schemeClr>
            </a:gs>
            <a:gs pos="50000">
              <a:schemeClr val="accent1">
                <a:hueOff val="0"/>
                <a:satOff val="0"/>
                <a:lumOff val="0"/>
                <a:alphaOff val="0"/>
                <a:satMod val="110000"/>
                <a:lumMod val="100000"/>
                <a:shade val="100000"/>
              </a:schemeClr>
            </a:gs>
            <a:gs pos="100000">
              <a:schemeClr val="accent1">
                <a:hueOff val="0"/>
                <a:satOff val="0"/>
                <a:lumOff val="0"/>
                <a:alphaOff val="0"/>
                <a:lumMod val="99000"/>
                <a:satMod val="120000"/>
                <a:shade val="78000"/>
              </a:schemeClr>
            </a:gs>
          </a:gsLst>
          <a:lin ang="5400000" scaled="0"/>
        </a:gradFill>
        <a:ln>
          <a:noFill/>
        </a:ln>
        <a:effectLst/>
      </dsp:spPr>
      <dsp:style>
        <a:lnRef idx="0">
          <a:scrgbClr r="0" g="0" b="0"/>
        </a:lnRef>
        <a:fillRef idx="3">
          <a:scrgbClr r="0" g="0" b="0"/>
        </a:fillRef>
        <a:effectRef idx="2">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l" defTabSz="666750">
            <a:lnSpc>
              <a:spcPct val="90000"/>
            </a:lnSpc>
            <a:spcBef>
              <a:spcPct val="0"/>
            </a:spcBef>
            <a:spcAft>
              <a:spcPct val="35000"/>
            </a:spcAft>
            <a:buNone/>
          </a:pPr>
          <a:r>
            <a:rPr lang="en-US" sz="1500" b="1" kern="1200"/>
            <a:t>Please note: House Bill 910 (the “Open Carry” law), was also signed by the Governor in January of 2015; however, institutions of higher education were exempted from “Open Carry” legislation.  As such, </a:t>
          </a:r>
          <a:r>
            <a:rPr lang="en-US" sz="1500" b="1" u="sng" kern="1200"/>
            <a:t>Open Carry anywhere on the Odessa College campus or college owned/leased facilities is prohibited and will be considered a violation of state law.</a:t>
          </a:r>
          <a:endParaRPr lang="en-US" sz="1500" kern="1200"/>
        </a:p>
      </dsp:txBody>
      <dsp:txXfrm>
        <a:off x="63397" y="4760083"/>
        <a:ext cx="6116247" cy="1171906"/>
      </dsp:txXfrm>
    </dsp:sp>
  </dsp:spTree>
</dsp:drawing>
</file>

<file path=ppt/diagrams/layout1.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08/layout/LinedList">
  <dgm:title val=""/>
  <dgm:desc val=""/>
  <dgm:catLst>
    <dgm:cat type="hierarchy" pri="8000"/>
    <dgm:cat type="list" pri="25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styleData>
  <dgm:clrData>
    <dgm:dataModel>
      <dgm:ptLst>
        <dgm:pt modelId="0" type="doc"/>
        <dgm:pt modelId="1">
          <dgm:prSet phldr="1"/>
        </dgm:pt>
        <dgm:pt modelId="11">
          <dgm:prSet phldr="1"/>
        </dgm:pt>
        <dgm:pt modelId="12">
          <dgm:prSet phldr="1"/>
        </dgm:pt>
      </dgm:ptLst>
      <dgm:cxnLst>
        <dgm:cxn modelId="2" srcId="0" destId="1" srcOrd="0" destOrd="0"/>
        <dgm:cxn modelId="3" srcId="1" destId="11" srcOrd="0" destOrd="0"/>
        <dgm:cxn modelId="4" srcId="1" destId="12" srcOrd="1" destOrd="0"/>
      </dgm:cxnLst>
      <dgm:bg/>
      <dgm:whole/>
    </dgm:dataModel>
  </dgm:clrData>
  <dgm:layoutNode name="vert0">
    <dgm:varLst>
      <dgm:dir/>
      <dgm:animOne val="branch"/>
      <dgm:animLvl val="lvl"/>
    </dgm:varLst>
    <dgm:choose name="Name0">
      <dgm:if name="Name1"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onstrLst>
      <dgm:constr type="w" for="ch" forName="horz1" refType="w"/>
      <dgm:constr type="h" for="ch" forName="horz1" refType="h"/>
      <dgm:constr type="h" for="des" forName="vert1" refType="h"/>
      <dgm:constr type="h" for="des" forName="tx1" refType="h"/>
      <dgm:constr type="h" for="des" forName="horz2" refType="h"/>
      <dgm:constr type="h" for="des" forName="vert2" refType="h"/>
      <dgm:constr type="h" for="des" forName="horz3" refType="h"/>
      <dgm:constr type="h" for="des" forName="vert3" refType="h"/>
      <dgm:constr type="h" for="des" forName="horz4" refType="h"/>
      <dgm:constr type="h" for="des" ptType="node" refType="h"/>
      <dgm:constr type="primFontSz" for="des" forName="tx1" op="equ" val="65"/>
      <dgm:constr type="primFontSz" for="des" forName="tx2" op="equ" val="65"/>
      <dgm:constr type="primFontSz" for="des" forName="tx3" op="equ" val="65"/>
      <dgm:constr type="primFontSz" for="des" forName="tx4" op="equ" val="65"/>
      <dgm:constr type="w" for="des" forName="thickLine" refType="w"/>
      <dgm:constr type="h" for="des" forName="thickLine"/>
      <dgm:constr type="h" for="des" forName="thinLine1"/>
      <dgm:constr type="h" for="des" forName="thinLine2b"/>
      <dgm:constr type="h" for="des" forName="thinLine3"/>
      <dgm:constr type="h" for="des" forName="vertSpace2a" refType="h" fact="0.05"/>
      <dgm:constr type="h" for="des" forName="vertSpace2b" refType="h" refFor="des" refForName="vertSpace2a"/>
    </dgm:constrLst>
    <dgm:forEach name="Name3" axis="ch" ptType="node">
      <dgm:layoutNode name="thickLine" styleLbl="alignNode1">
        <dgm:alg type="sp"/>
        <dgm:shape xmlns:r="http://schemas.openxmlformats.org/officeDocument/2006/relationships" type="line" r:blip="">
          <dgm:adjLst/>
        </dgm:shape>
        <dgm:presOf/>
      </dgm:layoutNode>
      <dgm:layoutNode name="horz1">
        <dgm:choose name="Name4">
          <dgm:if name="Name5" func="var" arg="dir" op="equ" val="norm">
            <dgm:alg type="lin">
              <dgm:param type="linDir" val="fromL"/>
              <dgm:param type="nodeVertAlign" val="t"/>
            </dgm:alg>
          </dgm:if>
          <dgm:else name="Name6">
            <dgm:alg type="lin">
              <dgm:param type="linDir" val="fromR"/>
              <dgm:param type="nodeVertAlign" val="t"/>
            </dgm:alg>
          </dgm:else>
        </dgm:choose>
        <dgm:shape xmlns:r="http://schemas.openxmlformats.org/officeDocument/2006/relationships" r:blip="">
          <dgm:adjLst/>
        </dgm:shape>
        <dgm:presOf/>
        <dgm:choose name="Name7">
          <dgm:if name="Name8" axis="root des" func="maxDepth" op="equ" val="1">
            <dgm:constrLst>
              <dgm:constr type="w" for="ch" forName="tx1" refType="w"/>
            </dgm:constrLst>
          </dgm:if>
          <dgm:if name="Name9" axis="root des" func="maxDepth" op="equ" val="2">
            <dgm:constrLst>
              <dgm:constr type="w" for="ch" forName="tx1" refType="w" fact="0.2"/>
              <dgm:constr type="w" for="des" forName="tx2" refType="w" fact="0.785"/>
              <dgm:constr type="w" for="des" forName="horzSpace2" refType="w" fact="0.015"/>
              <dgm:constr type="w" for="des" forName="thinLine2b" refType="w" fact="0.8"/>
            </dgm:constrLst>
          </dgm:if>
          <dgm:if name="Name10" axis="root des" func="maxDepth" op="equ" val="3">
            <dgm:constrLst>
              <dgm:constr type="w" for="ch" forName="tx1" refType="w" fact="0.2"/>
              <dgm:constr type="w" for="des" forName="tx2" refType="w" fact="0.385"/>
              <dgm:constr type="w" for="des" forName="tx3" refType="w" fact="0.385"/>
              <dgm:constr type="w" for="des" forName="horzSpace2" refType="w" fact="0.015"/>
              <dgm:constr type="w" for="des" forName="horzSpace3" refType="w" fact="0.015"/>
              <dgm:constr type="w" for="des" forName="thinLine2b" refType="w" fact="0.8"/>
              <dgm:constr type="w" for="des" forName="thinLine3" refType="w" fact="0.385"/>
            </dgm:constrLst>
          </dgm:if>
          <dgm:if name="Name11" axis="root des" func="maxDepth" op="gte" val="4">
            <dgm:constrLst>
              <dgm:constr type="w" for="ch" forName="tx1" refType="w" fact="0.2"/>
              <dgm:constr type="w" for="des" forName="tx2" refType="w" fact="0.2516"/>
              <dgm:constr type="w" for="des" forName="tx3" refType="w" fact="0.2516"/>
              <dgm:constr type="w" for="des" forName="tx4" refType="w" fact="0.2516"/>
              <dgm:constr type="w" for="des" forName="horzSpace2" refType="w" fact="0.015"/>
              <dgm:constr type="w" for="des" forName="horzSpace3" refType="w" fact="0.015"/>
              <dgm:constr type="w" for="des" forName="horzSpace4" refType="w" fact="0.015"/>
              <dgm:constr type="w" for="des" forName="thinLine2b" refType="w" fact="0.8"/>
              <dgm:constr type="w" for="des" forName="thinLine3" refType="w" fact="0.5332"/>
            </dgm:constrLst>
          </dgm:if>
          <dgm:else name="Name12"/>
        </dgm:choose>
        <dgm:layoutNode name="tx1"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1">
          <dgm:choose name="Name13">
            <dgm:if name="Name14" func="var" arg="dir" op="equ" val="norm">
              <dgm:alg type="lin">
                <dgm:param type="linDir" val="fromT"/>
                <dgm:param type="nodeHorzAlign" val="l"/>
              </dgm:alg>
            </dgm:if>
            <dgm:else name="Name15">
              <dgm:alg type="lin">
                <dgm:param type="linDir" val="fromT"/>
                <dgm:param type="nodeHorzAlign" val="r"/>
              </dgm:alg>
            </dgm:else>
          </dgm:choose>
          <dgm:shape xmlns:r="http://schemas.openxmlformats.org/officeDocument/2006/relationships" r:blip="">
            <dgm:adjLst/>
          </dgm:shape>
          <dgm:presOf/>
          <dgm:forEach name="Name16" axis="ch" ptType="node">
            <dgm:choose name="Name17">
              <dgm:if name="Name18" axis="self" ptType="node" func="pos" op="equ" val="1">
                <dgm:layoutNode name="vertSpace2a">
                  <dgm:alg type="sp"/>
                  <dgm:shape xmlns:r="http://schemas.openxmlformats.org/officeDocument/2006/relationships" r:blip="">
                    <dgm:adjLst/>
                  </dgm:shape>
                  <dgm:presOf/>
                </dgm:layoutNode>
              </dgm:if>
              <dgm:else name="Name19"/>
            </dgm:choose>
            <dgm:layoutNode name="horz2">
              <dgm:choose name="Name20">
                <dgm:if name="Name21" func="var" arg="dir" op="equ" val="norm">
                  <dgm:alg type="lin">
                    <dgm:param type="linDir" val="fromL"/>
                    <dgm:param type="nodeVertAlign" val="t"/>
                  </dgm:alg>
                </dgm:if>
                <dgm:else name="Name22">
                  <dgm:alg type="lin">
                    <dgm:param type="linDir" val="fromR"/>
                    <dgm:param type="nodeVertAlign" val="t"/>
                  </dgm:alg>
                </dgm:else>
              </dgm:choose>
              <dgm:shape xmlns:r="http://schemas.openxmlformats.org/officeDocument/2006/relationships" r:blip="">
                <dgm:adjLst/>
              </dgm:shape>
              <dgm:presOf/>
              <dgm:layoutNode name="horzSpace2">
                <dgm:alg type="sp"/>
                <dgm:shape xmlns:r="http://schemas.openxmlformats.org/officeDocument/2006/relationships" r:blip="">
                  <dgm:adjLst/>
                </dgm:shape>
                <dgm:presOf/>
              </dgm:layoutNode>
              <dgm:layoutNode name="tx2"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2">
                <dgm:choose name="Name23">
                  <dgm:if name="Name24" func="var" arg="dir" op="equ" val="norm">
                    <dgm:alg type="lin">
                      <dgm:param type="linDir" val="fromT"/>
                      <dgm:param type="nodeHorzAlign" val="l"/>
                    </dgm:alg>
                  </dgm:if>
                  <dgm:else name="Name25">
                    <dgm:alg type="lin">
                      <dgm:param type="linDir" val="fromT"/>
                      <dgm:param type="nodeHorzAlign" val="r"/>
                    </dgm:alg>
                  </dgm:else>
                </dgm:choose>
                <dgm:shape xmlns:r="http://schemas.openxmlformats.org/officeDocument/2006/relationships" r:blip="">
                  <dgm:adjLst/>
                </dgm:shape>
                <dgm:presOf/>
                <dgm:forEach name="Name26" axis="ch" ptType="node">
                  <dgm:layoutNode name="horz3">
                    <dgm:choose name="Name27">
                      <dgm:if name="Name28" func="var" arg="dir" op="equ" val="norm">
                        <dgm:alg type="lin">
                          <dgm:param type="linDir" val="fromL"/>
                          <dgm:param type="nodeVertAlign" val="t"/>
                        </dgm:alg>
                      </dgm:if>
                      <dgm:else name="Name29">
                        <dgm:alg type="lin">
                          <dgm:param type="linDir" val="fromR"/>
                          <dgm:param type="nodeVertAlign" val="t"/>
                        </dgm:alg>
                      </dgm:else>
                    </dgm:choose>
                    <dgm:shape xmlns:r="http://schemas.openxmlformats.org/officeDocument/2006/relationships" r:blip="">
                      <dgm:adjLst/>
                    </dgm:shape>
                    <dgm:presOf/>
                    <dgm:layoutNode name="horzSpace3">
                      <dgm:alg type="sp"/>
                      <dgm:shape xmlns:r="http://schemas.openxmlformats.org/officeDocument/2006/relationships" r:blip="">
                        <dgm:adjLst/>
                      </dgm:shape>
                      <dgm:presOf/>
                    </dgm:layoutNode>
                    <dgm:layoutNode name="tx3" styleLbl="revTx">
                      <dgm:alg type="tx">
                        <dgm:param type="parTxLTRAlign" val="l"/>
                        <dgm:param type="parTxRTLAlign" val="r"/>
                        <dgm:param type="txAnchorVert" val="t"/>
                      </dgm:alg>
                      <dgm:shape xmlns:r="http://schemas.openxmlformats.org/officeDocument/2006/relationships" type="rect" r:blip="">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name="vert3">
                      <dgm:choose name="Name30">
                        <dgm:if name="Name31" func="var" arg="dir" op="equ" val="norm">
                          <dgm:alg type="lin">
                            <dgm:param type="linDir" val="fromT"/>
                            <dgm:param type="nodeHorzAlign" val="l"/>
                          </dgm:alg>
                        </dgm:if>
                        <dgm:else name="Name32">
                          <dgm:alg type="lin">
                            <dgm:param type="linDir" val="fromT"/>
                            <dgm:param type="nodeHorzAlign" val="r"/>
                          </dgm:alg>
                        </dgm:else>
                      </dgm:choose>
                      <dgm:shape xmlns:r="http://schemas.openxmlformats.org/officeDocument/2006/relationships" r:blip="">
                        <dgm:adjLst/>
                      </dgm:shape>
                      <dgm:presOf/>
                      <dgm:forEach name="Name33" axis="ch" ptType="node">
                        <dgm:layoutNode name="horz4">
                          <dgm:choose name="Name34">
                            <dgm:if name="Name35" func="var" arg="dir" op="equ" val="norm">
                              <dgm:alg type="lin">
                                <dgm:param type="linDir" val="fromL"/>
                                <dgm:param type="nodeVertAlign" val="t"/>
                              </dgm:alg>
                            </dgm:if>
                            <dgm:else name="Name36">
                              <dgm:alg type="lin">
                                <dgm:param type="linDir" val="fromR"/>
                                <dgm:param type="nodeVertAlign" val="t"/>
                              </dgm:alg>
                            </dgm:else>
                          </dgm:choose>
                          <dgm:shape xmlns:r="http://schemas.openxmlformats.org/officeDocument/2006/relationships" r:blip="">
                            <dgm:adjLst/>
                          </dgm:shape>
                          <dgm:presOf/>
                          <dgm:layoutNode name="horzSpace4">
                            <dgm:alg type="sp"/>
                            <dgm:shape xmlns:r="http://schemas.openxmlformats.org/officeDocument/2006/relationships" r:blip="">
                              <dgm:adjLst/>
                            </dgm:shape>
                            <dgm:presOf/>
                          </dgm:layoutNode>
                          <dgm:layoutNode name="tx4" styleLbl="revTx">
                            <dgm:varLst>
                              <dgm:bulletEnabled val="1"/>
                            </dgm:varLst>
                            <dgm:alg type="tx">
                              <dgm:param type="parTxLTRAlign" val="l"/>
                              <dgm:param type="parTxRTLAlign" val="r"/>
                              <dgm:param type="txAnchorVert" val="t"/>
                            </dgm:alg>
                            <dgm:shape xmlns:r="http://schemas.openxmlformats.org/officeDocument/2006/relationships" type="rect" r:blip="">
                              <dgm:adjLst/>
                            </dgm:shape>
                            <dgm:presOf axis="desOrSelf" ptType="node"/>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forEach>
                    </dgm:layoutNode>
                  </dgm:layoutNode>
                  <dgm:forEach name="Name37" axis="followSib" ptType="sibTrans" cnt="1">
                    <dgm:layoutNode name="thinLine3" styleLbl="callout">
                      <dgm:alg type="sp"/>
                      <dgm:shape xmlns:r="http://schemas.openxmlformats.org/officeDocument/2006/relationships" type="line" r:blip="">
                        <dgm:adjLst/>
                      </dgm:shape>
                      <dgm:presOf/>
                    </dgm:layoutNode>
                  </dgm:forEach>
                </dgm:forEach>
              </dgm:layoutNode>
            </dgm:layoutNode>
            <dgm:layoutNode name="thinLine2b" styleLbl="callout">
              <dgm:alg type="sp"/>
              <dgm:shape xmlns:r="http://schemas.openxmlformats.org/officeDocument/2006/relationships" type="line" r:blip="">
                <dgm:adjLst/>
              </dgm:shape>
              <dgm:presOf/>
            </dgm:layoutNode>
            <dgm:layoutNode name="vertSpace2b">
              <dgm:alg type="sp"/>
              <dgm:shape xmlns:r="http://schemas.openxmlformats.org/officeDocument/2006/relationships" r:blip="">
                <dgm:adjLst/>
              </dgm:shape>
              <dgm:presOf/>
            </dgm:layoutNode>
          </dgm:forEach>
        </dgm:layoutNode>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4">
  <dgm:title val=""/>
  <dgm:desc val=""/>
  <dgm:catLst>
    <dgm:cat type="simple" pri="104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2">
        <a:scrgbClr r="0" g="0" b="0"/>
      </a:effectRef>
      <a:fontRef idx="minor">
        <a:schemeClr val="lt1"/>
      </a:fontRef>
    </dgm:style>
  </dgm:styleLbl>
  <dgm:styleLbl name="parChTrans2D3">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2D4">
    <dgm:scene3d>
      <a:camera prst="orthographicFront"/>
      <a:lightRig rig="threePt" dir="t"/>
    </dgm:scene3d>
    <dgm:sp3d/>
    <dgm:txPr/>
    <dgm:style>
      <a:lnRef idx="1">
        <a:scrgbClr r="0" g="0" b="0"/>
      </a:lnRef>
      <a:fillRef idx="3">
        <a:scrgbClr r="0" g="0" b="0"/>
      </a:fillRef>
      <a:effectRef idx="2">
        <a:scrgbClr r="0" g="0" b="0"/>
      </a:effectRef>
      <a:fontRef idx="minor">
        <a:schemeClr val="lt1"/>
      </a:fontRef>
    </dgm:style>
  </dgm:styleLbl>
  <dgm:styleLbl name="parCh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2">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488" cy="46355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37000" y="0"/>
            <a:ext cx="3011488" cy="463550"/>
          </a:xfrm>
          <a:prstGeom prst="rect">
            <a:avLst/>
          </a:prstGeom>
        </p:spPr>
        <p:txBody>
          <a:bodyPr vert="horz" lIns="91440" tIns="45720" rIns="91440" bIns="45720" rtlCol="0"/>
          <a:lstStyle>
            <a:lvl1pPr algn="r">
              <a:defRPr sz="1200"/>
            </a:lvl1pPr>
          </a:lstStyle>
          <a:p>
            <a:fld id="{EFE9EAE5-FF57-487F-9F32-5391AA987DD2}" type="datetimeFigureOut">
              <a:rPr lang="en-US" smtClean="0"/>
              <a:t>9/9/2024</a:t>
            </a:fld>
            <a:endParaRPr lang="en-US"/>
          </a:p>
        </p:txBody>
      </p:sp>
      <p:sp>
        <p:nvSpPr>
          <p:cNvPr id="4" name="Footer Placeholder 3"/>
          <p:cNvSpPr>
            <a:spLocks noGrp="1"/>
          </p:cNvSpPr>
          <p:nvPr>
            <p:ph type="ftr" sz="quarter" idx="2"/>
          </p:nvPr>
        </p:nvSpPr>
        <p:spPr>
          <a:xfrm>
            <a:off x="0" y="8772525"/>
            <a:ext cx="301148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37000" y="8772525"/>
            <a:ext cx="3011488" cy="463550"/>
          </a:xfrm>
          <a:prstGeom prst="rect">
            <a:avLst/>
          </a:prstGeom>
        </p:spPr>
        <p:txBody>
          <a:bodyPr vert="horz" lIns="91440" tIns="45720" rIns="91440" bIns="45720" rtlCol="0" anchor="b"/>
          <a:lstStyle>
            <a:lvl1pPr algn="r">
              <a:defRPr sz="1200"/>
            </a:lvl1pPr>
          </a:lstStyle>
          <a:p>
            <a:fld id="{EF17ABE1-E282-4E7D-BE6D-5768B09D69FE}" type="slidenum">
              <a:rPr lang="en-US" smtClean="0"/>
              <a:t>‹#›</a:t>
            </a:fld>
            <a:endParaRPr lang="en-US"/>
          </a:p>
        </p:txBody>
      </p:sp>
    </p:spTree>
    <p:extLst>
      <p:ext uri="{BB962C8B-B14F-4D97-AF65-F5344CB8AC3E}">
        <p14:creationId xmlns:p14="http://schemas.microsoft.com/office/powerpoint/2010/main" val="322184829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11699" cy="461804"/>
          </a:xfrm>
          <a:prstGeom prst="rect">
            <a:avLst/>
          </a:prstGeom>
        </p:spPr>
        <p:txBody>
          <a:bodyPr vert="horz" lIns="92492" tIns="46246" rIns="92492" bIns="46246" rtlCol="0"/>
          <a:lstStyle>
            <a:lvl1pPr algn="l">
              <a:defRPr sz="1200"/>
            </a:lvl1pPr>
          </a:lstStyle>
          <a:p>
            <a:endParaRPr lang="en-US"/>
          </a:p>
        </p:txBody>
      </p:sp>
      <p:sp>
        <p:nvSpPr>
          <p:cNvPr id="3" name="Date Placeholder 2"/>
          <p:cNvSpPr>
            <a:spLocks noGrp="1"/>
          </p:cNvSpPr>
          <p:nvPr>
            <p:ph type="dt" idx="1"/>
          </p:nvPr>
        </p:nvSpPr>
        <p:spPr>
          <a:xfrm>
            <a:off x="3936768" y="0"/>
            <a:ext cx="3011699" cy="461804"/>
          </a:xfrm>
          <a:prstGeom prst="rect">
            <a:avLst/>
          </a:prstGeom>
        </p:spPr>
        <p:txBody>
          <a:bodyPr vert="horz" lIns="92492" tIns="46246" rIns="92492" bIns="46246" rtlCol="0"/>
          <a:lstStyle>
            <a:lvl1pPr algn="r">
              <a:defRPr sz="1200"/>
            </a:lvl1pPr>
          </a:lstStyle>
          <a:p>
            <a:fld id="{D949CDE5-A299-4FA0-BA9C-B01ED50AA665}" type="datetimeFigureOut">
              <a:rPr lang="en-US" smtClean="0"/>
              <a:pPr/>
              <a:t>9/9/2024</a:t>
            </a:fld>
            <a:endParaRPr lang="en-US"/>
          </a:p>
        </p:txBody>
      </p:sp>
      <p:sp>
        <p:nvSpPr>
          <p:cNvPr id="4" name="Slide Image Placeholder 3"/>
          <p:cNvSpPr>
            <a:spLocks noGrp="1" noRot="1" noChangeAspect="1"/>
          </p:cNvSpPr>
          <p:nvPr>
            <p:ph type="sldImg" idx="2"/>
          </p:nvPr>
        </p:nvSpPr>
        <p:spPr>
          <a:xfrm>
            <a:off x="395288" y="692150"/>
            <a:ext cx="6159500" cy="3463925"/>
          </a:xfrm>
          <a:prstGeom prst="rect">
            <a:avLst/>
          </a:prstGeom>
          <a:noFill/>
          <a:ln w="12700">
            <a:solidFill>
              <a:prstClr val="black"/>
            </a:solidFill>
          </a:ln>
        </p:spPr>
        <p:txBody>
          <a:bodyPr vert="horz" lIns="92492" tIns="46246" rIns="92492" bIns="46246" rtlCol="0" anchor="ctr"/>
          <a:lstStyle/>
          <a:p>
            <a:endParaRPr lang="en-US"/>
          </a:p>
        </p:txBody>
      </p:sp>
      <p:sp>
        <p:nvSpPr>
          <p:cNvPr id="5" name="Notes Placeholder 4"/>
          <p:cNvSpPr>
            <a:spLocks noGrp="1"/>
          </p:cNvSpPr>
          <p:nvPr>
            <p:ph type="body" sz="quarter" idx="3"/>
          </p:nvPr>
        </p:nvSpPr>
        <p:spPr>
          <a:xfrm>
            <a:off x="695008" y="4387136"/>
            <a:ext cx="5560060" cy="4156234"/>
          </a:xfrm>
          <a:prstGeom prst="rect">
            <a:avLst/>
          </a:prstGeom>
        </p:spPr>
        <p:txBody>
          <a:bodyPr vert="horz" lIns="92492" tIns="46246" rIns="92492" bIns="46246"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772668"/>
            <a:ext cx="3011699" cy="461804"/>
          </a:xfrm>
          <a:prstGeom prst="rect">
            <a:avLst/>
          </a:prstGeom>
        </p:spPr>
        <p:txBody>
          <a:bodyPr vert="horz" lIns="92492" tIns="46246" rIns="92492" bIns="46246" rtlCol="0" anchor="b"/>
          <a:lstStyle>
            <a:lvl1pPr algn="l">
              <a:defRPr sz="1200"/>
            </a:lvl1pPr>
          </a:lstStyle>
          <a:p>
            <a:endParaRPr lang="en-US"/>
          </a:p>
        </p:txBody>
      </p:sp>
      <p:sp>
        <p:nvSpPr>
          <p:cNvPr id="7" name="Slide Number Placeholder 6"/>
          <p:cNvSpPr>
            <a:spLocks noGrp="1"/>
          </p:cNvSpPr>
          <p:nvPr>
            <p:ph type="sldNum" sz="quarter" idx="5"/>
          </p:nvPr>
        </p:nvSpPr>
        <p:spPr>
          <a:xfrm>
            <a:off x="3936768" y="8772668"/>
            <a:ext cx="3011699" cy="461804"/>
          </a:xfrm>
          <a:prstGeom prst="rect">
            <a:avLst/>
          </a:prstGeom>
        </p:spPr>
        <p:txBody>
          <a:bodyPr vert="horz" lIns="92492" tIns="46246" rIns="92492" bIns="46246" rtlCol="0" anchor="b"/>
          <a:lstStyle>
            <a:lvl1pPr algn="r">
              <a:defRPr sz="1200"/>
            </a:lvl1pPr>
          </a:lstStyle>
          <a:p>
            <a:fld id="{5ADD76EA-1DCC-488B-BD55-44279389A585}" type="slidenum">
              <a:rPr lang="en-US" smtClean="0"/>
              <a:pPr/>
              <a:t>‹#›</a:t>
            </a:fld>
            <a:endParaRPr lang="en-US"/>
          </a:p>
        </p:txBody>
      </p:sp>
    </p:spTree>
    <p:extLst>
      <p:ext uri="{BB962C8B-B14F-4D97-AF65-F5344CB8AC3E}">
        <p14:creationId xmlns:p14="http://schemas.microsoft.com/office/powerpoint/2010/main" val="219050609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603504" y="770467"/>
            <a:ext cx="10782300" cy="3352800"/>
          </a:xfrm>
        </p:spPr>
        <p:txBody>
          <a:bodyPr anchor="b">
            <a:noAutofit/>
          </a:bodyPr>
          <a:lstStyle>
            <a:lvl1pPr algn="l">
              <a:lnSpc>
                <a:spcPct val="80000"/>
              </a:lnSpc>
              <a:defRPr sz="8800" spc="-120" baseline="0">
                <a:solidFill>
                  <a:srgbClr val="FFFFFF"/>
                </a:solidFill>
              </a:defRPr>
            </a:lvl1pPr>
          </a:lstStyle>
          <a:p>
            <a:r>
              <a:rPr lang="en-US"/>
              <a:t>Click to edit Master title style</a:t>
            </a:r>
          </a:p>
        </p:txBody>
      </p:sp>
      <p:sp>
        <p:nvSpPr>
          <p:cNvPr id="3" name="Subtitle 2"/>
          <p:cNvSpPr>
            <a:spLocks noGrp="1"/>
          </p:cNvSpPr>
          <p:nvPr>
            <p:ph type="subTitle" idx="1"/>
          </p:nvPr>
        </p:nvSpPr>
        <p:spPr>
          <a:xfrm>
            <a:off x="667512" y="4206876"/>
            <a:ext cx="9228201" cy="1645920"/>
          </a:xfrm>
        </p:spPr>
        <p:txBody>
          <a:bodyPr>
            <a:normAutofit/>
          </a:bodyPr>
          <a:lstStyle>
            <a:lvl1pPr marL="0" indent="0" algn="l">
              <a:buNone/>
              <a:defRPr sz="3200">
                <a:solidFill>
                  <a:schemeClr val="bg1"/>
                </a:solidFill>
                <a:latin typeface="+mj-lt"/>
              </a:defRPr>
            </a:lvl1pPr>
            <a:lvl2pPr marL="457200" indent="0" algn="ctr">
              <a:buNone/>
              <a:defRPr sz="28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p>
        </p:txBody>
      </p:sp>
      <p:sp>
        <p:nvSpPr>
          <p:cNvPr id="7" name="Date Placeholder 6"/>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9/9/2024</a:t>
            </a:fld>
            <a:endParaRPr lang="en-US"/>
          </a:p>
        </p:txBody>
      </p:sp>
      <p:sp>
        <p:nvSpPr>
          <p:cNvPr id="8" name="Footer Placeholder 7"/>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9" name="Slide Number Placeholder 8"/>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35163729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F4E5243-F52A-4D37-9694-EB26C6C31910}" type="datetimeFigureOut">
              <a:rPr lang="en-US" dirty="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95763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43950" y="695325"/>
            <a:ext cx="2628900" cy="4800600"/>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771525" y="714375"/>
            <a:ext cx="7734300" cy="540067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3A77B6E1-634A-48DC-9E8B-D894023267EF}" type="datetimeFigureOut">
              <a:rPr lang="en-US" dirty="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7504999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846CE7D5-CF57-46EF-B807-FDD0502418D4}" type="datetimeFigureOut">
              <a:rPr lang="en-US" smtClean="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330EA680-D336-4FF7-8B7A-9848BB0A1C32}" type="slidenum">
              <a:rPr lang="en-US" smtClean="0"/>
              <a:t>‹#›</a:t>
            </a:fld>
            <a:endParaRPr lang="en-US"/>
          </a:p>
        </p:txBody>
      </p:sp>
    </p:spTree>
    <p:extLst>
      <p:ext uri="{BB962C8B-B14F-4D97-AF65-F5344CB8AC3E}">
        <p14:creationId xmlns:p14="http://schemas.microsoft.com/office/powerpoint/2010/main" val="9491384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7B2D3E9E-A95C-48F2-B4BF-A71542E0BE9A}" type="datetimeFigureOut">
              <a:rPr lang="en-US" dirty="0"/>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94511822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03504" y="767419"/>
            <a:ext cx="10780776" cy="3355848"/>
          </a:xfrm>
        </p:spPr>
        <p:txBody>
          <a:bodyPr anchor="b">
            <a:normAutofit/>
          </a:bodyPr>
          <a:lstStyle>
            <a:lvl1pPr>
              <a:lnSpc>
                <a:spcPct val="80000"/>
              </a:lnSpc>
              <a:defRPr sz="8800" b="0" baseline="0">
                <a:solidFill>
                  <a:schemeClr val="accent1"/>
                </a:solidFill>
              </a:defRPr>
            </a:lvl1pPr>
          </a:lstStyle>
          <a:p>
            <a:r>
              <a:rPr lang="en-US"/>
              <a:t>Click to edit Master title style</a:t>
            </a:r>
          </a:p>
        </p:txBody>
      </p:sp>
      <p:sp>
        <p:nvSpPr>
          <p:cNvPr id="3" name="Text Placeholder 2"/>
          <p:cNvSpPr>
            <a:spLocks noGrp="1"/>
          </p:cNvSpPr>
          <p:nvPr>
            <p:ph type="body" idx="1"/>
          </p:nvPr>
        </p:nvSpPr>
        <p:spPr>
          <a:xfrm>
            <a:off x="667512" y="4204209"/>
            <a:ext cx="9226296" cy="1645920"/>
          </a:xfrm>
        </p:spPr>
        <p:txBody>
          <a:bodyPr anchor="t">
            <a:normAutofit/>
          </a:bodyPr>
          <a:lstStyle>
            <a:lvl1pPr marL="0" indent="0">
              <a:buNone/>
              <a:defRPr sz="3200">
                <a:solidFill>
                  <a:schemeClr val="tx1"/>
                </a:solidFill>
                <a:latin typeface="+mj-lt"/>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9/9/2024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a:p>
        </p:txBody>
      </p:sp>
    </p:spTree>
    <p:extLst>
      <p:ext uri="{BB962C8B-B14F-4D97-AF65-F5344CB8AC3E}">
        <p14:creationId xmlns:p14="http://schemas.microsoft.com/office/powerpoint/2010/main" val="350716502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676656"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011330" y="1998134"/>
            <a:ext cx="4663440" cy="376732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F12952B5-7A2F-4CC8-B7CE-9234E21C2837}" type="datetimeFigureOut">
              <a:rPr lang="en-US" dirty="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51885644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p>
        </p:txBody>
      </p:sp>
      <p:sp>
        <p:nvSpPr>
          <p:cNvPr id="3" name="Text Placeholder 2"/>
          <p:cNvSpPr>
            <a:spLocks noGrp="1"/>
          </p:cNvSpPr>
          <p:nvPr>
            <p:ph type="body" idx="1"/>
          </p:nvPr>
        </p:nvSpPr>
        <p:spPr>
          <a:xfrm>
            <a:off x="676656" y="2040467"/>
            <a:ext cx="4663440" cy="723400"/>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76656" y="2753084"/>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007608" y="2038435"/>
            <a:ext cx="4663440" cy="722376"/>
          </a:xfrm>
        </p:spPr>
        <p:txBody>
          <a:bodyPr anchor="ctr">
            <a:normAutofit/>
          </a:bodyPr>
          <a:lstStyle>
            <a:lvl1pPr marL="0" indent="0">
              <a:buNone/>
              <a:defRPr sz="2200" b="0" cap="all" baseline="0">
                <a:solidFill>
                  <a:schemeClr val="tx1">
                    <a:lumMod val="85000"/>
                    <a:lumOff val="15000"/>
                  </a:schemeClr>
                </a:solidFill>
                <a:latin typeface="+mj-lt"/>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007608" y="2750990"/>
            <a:ext cx="4663440" cy="320040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CE1DA07A-9201-4B4B-BAF2-015AFA30F520}" type="datetimeFigureOut">
              <a:rPr lang="en-US" dirty="0"/>
              <a:t>9/9/2024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33903745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73D7E00A-486F-4252-8B1D-E32645521F49}" type="datetimeFigureOut">
              <a:rPr lang="en-US" dirty="0"/>
              <a:t>9/9/2024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419843535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DDF5F92-E675-4B36-9A60-69A962A68675}" type="datetimeFigureOut">
              <a:rPr lang="en-US" dirty="0"/>
              <a:t>9/9/2024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FAB73BC-B049-4115-A692-8D63A059BFB8}" type="slidenum">
              <a:rPr lang="en-US" dirty="0"/>
              <a:t>‹#›</a:t>
            </a:fld>
            <a:endParaRPr lang="en-US"/>
          </a:p>
        </p:txBody>
      </p:sp>
    </p:spTree>
    <p:extLst>
      <p:ext uri="{BB962C8B-B14F-4D97-AF65-F5344CB8AC3E}">
        <p14:creationId xmlns:p14="http://schemas.microsoft.com/office/powerpoint/2010/main" val="263679748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Rectangle 1"/>
          <p:cNvSpPr/>
          <p:nvPr/>
        </p:nvSpPr>
        <p:spPr>
          <a:xfrm>
            <a:off x="7620000" y="0"/>
            <a:ext cx="457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9" name="Title 8"/>
          <p:cNvSpPr>
            <a:spLocks noGrp="1"/>
          </p:cNvSpPr>
          <p:nvPr>
            <p:ph type="title"/>
          </p:nvPr>
        </p:nvSpPr>
        <p:spPr>
          <a:xfrm>
            <a:off x="8261404" y="542282"/>
            <a:ext cx="3383280" cy="1920240"/>
          </a:xfrm>
        </p:spPr>
        <p:txBody>
          <a:bodyPr anchor="b">
            <a:noAutofit/>
          </a:bodyPr>
          <a:lstStyle>
            <a:lvl1pPr>
              <a:lnSpc>
                <a:spcPct val="85000"/>
              </a:lnSpc>
              <a:defRPr sz="4000">
                <a:solidFill>
                  <a:srgbClr val="FFFFFF"/>
                </a:solidFill>
              </a:defRPr>
            </a:lvl1pPr>
          </a:lstStyle>
          <a:p>
            <a:r>
              <a:rPr lang="en-US"/>
              <a:t>Click to edit Master title style</a:t>
            </a:r>
          </a:p>
        </p:txBody>
      </p:sp>
      <p:sp>
        <p:nvSpPr>
          <p:cNvPr id="3" name="Content Placeholder 2"/>
          <p:cNvSpPr>
            <a:spLocks noGrp="1"/>
          </p:cNvSpPr>
          <p:nvPr>
            <p:ph idx="1"/>
          </p:nvPr>
        </p:nvSpPr>
        <p:spPr>
          <a:xfrm>
            <a:off x="762000" y="762000"/>
            <a:ext cx="6096000" cy="457200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275982" y="2511813"/>
            <a:ext cx="3398520" cy="3126987"/>
          </a:xfrm>
        </p:spPr>
        <p:txBody>
          <a:bodyPr>
            <a:normAutofit/>
          </a:bodyPr>
          <a:lstStyle>
            <a:lvl1pPr marL="0" marR="0" indent="0" algn="l" defTabSz="914400" rtl="0" eaLnBrk="1" fontAlgn="auto" latinLnBrk="0" hangingPunct="1">
              <a:lnSpc>
                <a:spcPct val="100000"/>
              </a:lnSpc>
              <a:spcBef>
                <a:spcPts val="1200"/>
              </a:spcBef>
              <a:spcAft>
                <a:spcPts val="0"/>
              </a:spcAft>
              <a:buClrTx/>
              <a:buSzTx/>
              <a:buFontTx/>
              <a:buNone/>
              <a:tabLst/>
              <a:defRPr sz="18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1400"/>
              </a:spcBef>
              <a:spcAft>
                <a:spcPts val="0"/>
              </a:spcAft>
              <a:buClrTx/>
              <a:buSzTx/>
              <a:buFontTx/>
              <a:buNone/>
              <a:tabLst/>
              <a:defRPr/>
            </a:pPr>
            <a:r>
              <a:rPr lang="en-US"/>
              <a:t>Click to edit Master text styles</a:t>
            </a:r>
          </a:p>
        </p:txBody>
      </p:sp>
      <p:sp>
        <p:nvSpPr>
          <p:cNvPr id="5" name="Date Placeholder 4"/>
          <p:cNvSpPr>
            <a:spLocks noGrp="1"/>
          </p:cNvSpPr>
          <p:nvPr>
            <p:ph type="dt" sz="half" idx="10"/>
          </p:nvPr>
        </p:nvSpPr>
        <p:spPr/>
        <p:txBody>
          <a:bodyPr/>
          <a:lstStyle/>
          <a:p>
            <a:fld id="{AF6E2C9B-5FA2-460D-9BE7-B0812FC2A6FF}" type="datetimeFigureOut">
              <a:rPr lang="en-US" dirty="0"/>
              <a:t>9/9/2024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alpha val="20000"/>
                  </a:srgbClr>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36874667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bg>
      <p:bgPr>
        <a:solidFill>
          <a:schemeClr val="accent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649224" y="5418667"/>
            <a:ext cx="10780776" cy="613283"/>
          </a:xfrm>
        </p:spPr>
        <p:txBody>
          <a:bodyPr anchor="b">
            <a:normAutofit/>
          </a:bodyPr>
          <a:lstStyle>
            <a:lvl1pPr>
              <a:defRPr sz="32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0" y="0"/>
            <a:ext cx="12192000" cy="5330952"/>
          </a:xfrm>
          <a:blipFill>
            <a:blip r:embed="rId2"/>
            <a:stretch>
              <a:fillRect/>
            </a:stretch>
          </a:blipFill>
        </p:spPr>
        <p:txBody>
          <a:bodyPr anchor="t"/>
          <a:lstStyle>
            <a:lvl1pPr marL="0" indent="0" algn="ctr">
              <a:spcBef>
                <a:spcPts val="800"/>
              </a:spcBef>
              <a:buNone/>
              <a:defRPr sz="3200">
                <a:solidFill>
                  <a:schemeClr val="tx1">
                    <a:lumMod val="75000"/>
                    <a:lumOff val="25000"/>
                  </a:schemeClr>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676656" y="5909735"/>
            <a:ext cx="9229344" cy="533400"/>
          </a:xfrm>
        </p:spPr>
        <p:txBody>
          <a:bodyPr>
            <a:normAutofit/>
          </a:bodyPr>
          <a:lstStyle>
            <a:lvl1pPr marL="0" indent="0">
              <a:lnSpc>
                <a:spcPct val="90000"/>
              </a:lnSpc>
              <a:buNone/>
              <a:defRPr sz="1400">
                <a:solidFill>
                  <a:srgbClr val="262626"/>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2" name="Date Placeholder 11"/>
          <p:cNvSpPr>
            <a:spLocks noGrp="1"/>
          </p:cNvSpPr>
          <p:nvPr>
            <p:ph type="dt" sz="half" idx="10"/>
          </p:nvPr>
        </p:nvSpPr>
        <p:spPr/>
        <p:txBody>
          <a:bodyPr/>
          <a:lstStyle>
            <a:lvl1pPr>
              <a:defRPr>
                <a:solidFill>
                  <a:srgbClr val="FFFFFF">
                    <a:alpha val="80000"/>
                  </a:srgbClr>
                </a:solidFill>
              </a:defRPr>
            </a:lvl1pPr>
          </a:lstStyle>
          <a:p>
            <a:fld id="{5586B75A-687E-405C-8A0B-8D00578BA2C3}" type="datetimeFigureOut">
              <a:rPr lang="en-US" dirty="0"/>
              <a:pPr/>
              <a:t>9/9/2024</a:t>
            </a:fld>
            <a:endParaRPr lang="en-US"/>
          </a:p>
        </p:txBody>
      </p:sp>
      <p:sp>
        <p:nvSpPr>
          <p:cNvPr id="13" name="Footer Placeholder 12"/>
          <p:cNvSpPr>
            <a:spLocks noGrp="1"/>
          </p:cNvSpPr>
          <p:nvPr>
            <p:ph type="ftr" sz="quarter" idx="11"/>
          </p:nvPr>
        </p:nvSpPr>
        <p:spPr/>
        <p:txBody>
          <a:bodyPr/>
          <a:lstStyle>
            <a:lvl1pPr>
              <a:defRPr>
                <a:solidFill>
                  <a:srgbClr val="FFFFFF">
                    <a:alpha val="80000"/>
                  </a:srgbClr>
                </a:solidFill>
              </a:defRPr>
            </a:lvl1pPr>
          </a:lstStyle>
          <a:p>
            <a:endParaRPr lang="en-US"/>
          </a:p>
        </p:txBody>
      </p:sp>
      <p:sp>
        <p:nvSpPr>
          <p:cNvPr id="14" name="Slide Number Placeholder 13"/>
          <p:cNvSpPr>
            <a:spLocks noGrp="1"/>
          </p:cNvSpPr>
          <p:nvPr>
            <p:ph type="sldNum" sz="quarter" idx="12"/>
          </p:nvPr>
        </p:nvSpPr>
        <p:spPr/>
        <p:txBody>
          <a:bodyPr/>
          <a:lstStyle>
            <a:lvl1pPr>
              <a:defRPr>
                <a:solidFill>
                  <a:srgbClr val="FFFFFF">
                    <a:alpha val="25000"/>
                  </a:srgbClr>
                </a:solidFill>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64438220"/>
      </p:ext>
    </p:extLst>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2" Type="http://schemas.openxmlformats.org/officeDocument/2006/relationships/theme" Target="../theme/theme2.xml"/><Relationship Id="rId1" Type="http://schemas.openxmlformats.org/officeDocument/2006/relationships/slideLayout" Target="../slideLayouts/slideLayout1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57224" y="499533"/>
            <a:ext cx="10772775" cy="1658198"/>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676656" y="2011680"/>
            <a:ext cx="10753725" cy="3766185"/>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685800" y="6412447"/>
            <a:ext cx="4114800" cy="228600"/>
          </a:xfrm>
          <a:prstGeom prst="rect">
            <a:avLst/>
          </a:prstGeom>
        </p:spPr>
        <p:txBody>
          <a:bodyPr vert="horz" lIns="91440" tIns="45720" rIns="91440" bIns="45720" rtlCol="0" anchor="ctr"/>
          <a:lstStyle>
            <a:lvl1pPr algn="l">
              <a:defRPr sz="950">
                <a:solidFill>
                  <a:schemeClr val="tx1">
                    <a:alpha val="80000"/>
                  </a:schemeClr>
                </a:solidFill>
              </a:defRPr>
            </a:lvl1pPr>
          </a:lstStyle>
          <a:p>
            <a:fld id="{5586B75A-687E-405C-8A0B-8D00578BA2C3}" type="datetimeFigureOut">
              <a:rPr lang="en-US" dirty="0"/>
              <a:pPr/>
              <a:t>9/9/2024</a:t>
            </a:fld>
            <a:endParaRPr lang="en-US"/>
          </a:p>
        </p:txBody>
      </p:sp>
      <p:sp>
        <p:nvSpPr>
          <p:cNvPr id="5" name="Footer Placeholder 4"/>
          <p:cNvSpPr>
            <a:spLocks noGrp="1"/>
          </p:cNvSpPr>
          <p:nvPr>
            <p:ph type="ftr" sz="quarter" idx="3"/>
          </p:nvPr>
        </p:nvSpPr>
        <p:spPr>
          <a:xfrm>
            <a:off x="685800" y="6554697"/>
            <a:ext cx="5029200" cy="228600"/>
          </a:xfrm>
          <a:prstGeom prst="rect">
            <a:avLst/>
          </a:prstGeom>
        </p:spPr>
        <p:txBody>
          <a:bodyPr vert="horz" lIns="91440" tIns="45720" rIns="91440" bIns="45720" rtlCol="0" anchor="ctr"/>
          <a:lstStyle>
            <a:lvl1pPr algn="l">
              <a:defRPr sz="950" cap="all" baseline="0">
                <a:solidFill>
                  <a:schemeClr val="tx1">
                    <a:alpha val="80000"/>
                  </a:schemeClr>
                </a:solidFill>
              </a:defRPr>
            </a:lvl1pPr>
          </a:lstStyle>
          <a:p>
            <a:endParaRPr lang="en-US"/>
          </a:p>
        </p:txBody>
      </p:sp>
      <p:sp>
        <p:nvSpPr>
          <p:cNvPr id="6" name="Slide Number Placeholder 5"/>
          <p:cNvSpPr>
            <a:spLocks noGrp="1"/>
          </p:cNvSpPr>
          <p:nvPr>
            <p:ph type="sldNum" sz="quarter" idx="4"/>
          </p:nvPr>
        </p:nvSpPr>
        <p:spPr>
          <a:xfrm>
            <a:off x="8763926" y="5876412"/>
            <a:ext cx="2926080" cy="1397039"/>
          </a:xfrm>
          <a:prstGeom prst="rect">
            <a:avLst/>
          </a:prstGeom>
        </p:spPr>
        <p:txBody>
          <a:bodyPr vert="horz" lIns="91440" tIns="45720" rIns="91440" bIns="45720" rtlCol="0" anchor="b"/>
          <a:lstStyle>
            <a:lvl1pPr algn="r">
              <a:defRPr sz="10300" b="0">
                <a:ln>
                  <a:noFill/>
                </a:ln>
                <a:solidFill>
                  <a:schemeClr val="accent1">
                    <a:alpha val="25000"/>
                  </a:schemeClr>
                </a:solidFill>
                <a:latin typeface="+mj-lt"/>
              </a:defRPr>
            </a:lvl1pPr>
          </a:lstStyle>
          <a:p>
            <a:fld id="{4FAB73BC-B049-4115-A692-8D63A059BFB8}" type="slidenum">
              <a:rPr lang="en-US" dirty="0"/>
              <a:pPr/>
              <a:t>‹#›</a:t>
            </a:fld>
            <a:endParaRPr lang="en-US"/>
          </a:p>
        </p:txBody>
      </p:sp>
    </p:spTree>
    <p:extLst>
      <p:ext uri="{BB962C8B-B14F-4D97-AF65-F5344CB8AC3E}">
        <p14:creationId xmlns:p14="http://schemas.microsoft.com/office/powerpoint/2010/main" val="2389046179"/>
      </p:ext>
    </p:extLst>
  </p:cSld>
  <p:clrMap bg1="lt1" tx1="dk1" bg2="lt2" tx2="dk2" accent1="accent1" accent2="accent2" accent3="accent3" accent4="accent4" accent5="accent5" accent6="accent6" hlink="hlink" folHlink="folHlink"/>
  <p:sldLayoutIdLst>
    <p:sldLayoutId id="2147484369" r:id="rId1"/>
    <p:sldLayoutId id="2147484370" r:id="rId2"/>
    <p:sldLayoutId id="2147484371" r:id="rId3"/>
    <p:sldLayoutId id="2147484372" r:id="rId4"/>
    <p:sldLayoutId id="2147484373" r:id="rId5"/>
    <p:sldLayoutId id="2147484374" r:id="rId6"/>
    <p:sldLayoutId id="2147484375" r:id="rId7"/>
    <p:sldLayoutId id="2147484376" r:id="rId8"/>
    <p:sldLayoutId id="2147484377" r:id="rId9"/>
    <p:sldLayoutId id="2147484378" r:id="rId10"/>
    <p:sldLayoutId id="2147484379" r:id="rId11"/>
  </p:sldLayoutIdLst>
  <p:hf sldNum="0" hdr="0" ftr="0" dt="0"/>
  <p:txStyles>
    <p:titleStyle>
      <a:lvl1pPr algn="l" defTabSz="914400" rtl="0" eaLnBrk="1" latinLnBrk="0" hangingPunct="1">
        <a:lnSpc>
          <a:spcPct val="85000"/>
        </a:lnSpc>
        <a:spcBef>
          <a:spcPct val="0"/>
        </a:spcBef>
        <a:buNone/>
        <a:defRPr sz="5400" kern="1200" spc="-120" baseline="0">
          <a:solidFill>
            <a:schemeClr val="accent1"/>
          </a:solidFill>
          <a:latin typeface="+mj-lt"/>
          <a:ea typeface="+mj-ea"/>
          <a:cs typeface="+mj-cs"/>
        </a:defRPr>
      </a:lvl1pPr>
    </p:titleStyle>
    <p:bodyStyle>
      <a:lvl1pPr marL="91440" indent="-91440" algn="l" defTabSz="914400" rtl="0" eaLnBrk="1" latinLnBrk="0" hangingPunct="1">
        <a:lnSpc>
          <a:spcPct val="85000"/>
        </a:lnSpc>
        <a:spcBef>
          <a:spcPts val="1300"/>
        </a:spcBef>
        <a:buFont typeface="Arial" pitchFamily="34" charset="0"/>
        <a:buChar char=" "/>
        <a:defRPr sz="2400" kern="1200">
          <a:solidFill>
            <a:schemeClr val="tx1">
              <a:lumMod val="85000"/>
              <a:lumOff val="15000"/>
            </a:schemeClr>
          </a:solidFill>
          <a:latin typeface="+mn-lt"/>
          <a:ea typeface="+mn-ea"/>
          <a:cs typeface="+mn-cs"/>
        </a:defRPr>
      </a:lvl1pPr>
      <a:lvl2pPr marL="347472" indent="-342900" algn="l" defTabSz="914400" rtl="0" eaLnBrk="1" latinLnBrk="0" hangingPunct="1">
        <a:lnSpc>
          <a:spcPct val="85000"/>
        </a:lnSpc>
        <a:spcBef>
          <a:spcPts val="600"/>
        </a:spcBef>
        <a:buFont typeface="Arial" pitchFamily="34" charset="0"/>
        <a:buChar char=" "/>
        <a:defRPr sz="2400" kern="1200">
          <a:solidFill>
            <a:schemeClr val="tx1">
              <a:lumMod val="85000"/>
              <a:lumOff val="15000"/>
            </a:schemeClr>
          </a:solidFill>
          <a:latin typeface="+mn-lt"/>
          <a:ea typeface="+mn-ea"/>
          <a:cs typeface="+mn-cs"/>
        </a:defRPr>
      </a:lvl2pPr>
      <a:lvl3pPr marL="548640" indent="-548640" algn="l" defTabSz="914400" rtl="0" eaLnBrk="1" latinLnBrk="0" hangingPunct="1">
        <a:lnSpc>
          <a:spcPct val="85000"/>
        </a:lnSpc>
        <a:spcBef>
          <a:spcPts val="600"/>
        </a:spcBef>
        <a:buFont typeface="Arial" pitchFamily="34" charset="0"/>
        <a:buChar char=" "/>
        <a:defRPr sz="2000" i="1" kern="1200">
          <a:solidFill>
            <a:schemeClr val="tx1">
              <a:lumMod val="85000"/>
              <a:lumOff val="15000"/>
            </a:schemeClr>
          </a:solidFill>
          <a:latin typeface="+mn-lt"/>
          <a:ea typeface="+mn-ea"/>
          <a:cs typeface="+mn-cs"/>
        </a:defRPr>
      </a:lvl3pPr>
      <a:lvl4pPr marL="822960" indent="-82296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4pPr>
      <a:lvl5pPr marL="1097280" indent="-109728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5pPr>
      <a:lvl6pPr marL="12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6pPr>
      <a:lvl7pPr marL="14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7pPr>
      <a:lvl8pPr marL="16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8pPr>
      <a:lvl9pPr marL="1800000" indent="-228600" algn="l" defTabSz="914400" rtl="0" eaLnBrk="1" latinLnBrk="0" hangingPunct="1">
        <a:lnSpc>
          <a:spcPct val="85000"/>
        </a:lnSpc>
        <a:spcBef>
          <a:spcPts val="600"/>
        </a:spcBef>
        <a:buFont typeface="Arial" pitchFamily="34" charset="0"/>
        <a:buChar char=" "/>
        <a:defRPr sz="18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46CE7D5-CF57-46EF-B807-FDD0502418D4}" type="datetimeFigureOut">
              <a:rPr lang="en-US" smtClean="0"/>
              <a:t>9/9/2024</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30EA680-D336-4FF7-8B7A-9848BB0A1C32}" type="slidenum">
              <a:rPr lang="en-US" smtClean="0"/>
              <a:t>‹#›</a:t>
            </a:fld>
            <a:endParaRPr lang="en-US"/>
          </a:p>
        </p:txBody>
      </p:sp>
    </p:spTree>
    <p:extLst>
      <p:ext uri="{BB962C8B-B14F-4D97-AF65-F5344CB8AC3E}">
        <p14:creationId xmlns:p14="http://schemas.microsoft.com/office/powerpoint/2010/main" val="2460954070"/>
      </p:ext>
    </p:extLst>
  </p:cSld>
  <p:clrMap bg1="lt1" tx1="dk1" bg2="lt2" tx2="dk2" accent1="accent1" accent2="accent2" accent3="accent3" accent4="accent4" accent5="accent5" accent6="accent6" hlink="hlink" folHlink="folHlink"/>
  <p:sldLayoutIdLst>
    <p:sldLayoutId id="2147483755" r:id="rId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svg"/><Relationship Id="rId2" Type="http://schemas.openxmlformats.org/officeDocument/2006/relationships/image" Target="../media/image6.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hyperlink" Target="https://www.youtube.com/watch?v=eLLzlb1SN2M&amp;ab_channel=Movieclips" TargetMode="Externa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hyperlink" Target="https://www.youtube.com/watch?v=EAyPj9CDm74&amp;ab_channel=GordieCenter" TargetMode="Externa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hyperlink" Target="https://www.youtube.com/watch?v=fGoWLWS4-kU" TargetMode="Externa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3" Type="http://schemas.openxmlformats.org/officeDocument/2006/relationships/hyperlink" Target="http://vaish143.blogspot.com/2010/09/right-or-wrong.html" TargetMode="External"/><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hyperlink" Target="mailto:kscott@odessa.edu" TargetMode="External"/><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2" Type="http://schemas.openxmlformats.org/officeDocument/2006/relationships/hyperlink" Target="https://www.youtube.com/watch?v=iKvbB2UA27M"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image" Target="../media/image8.png"/><Relationship Id="rId1" Type="http://schemas.openxmlformats.org/officeDocument/2006/relationships/slideLayout" Target="../slideLayouts/slideLayout1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33.xml.rels><?xml version="1.0" encoding="UTF-8" standalone="yes"?>
<Relationships xmlns="http://schemas.openxmlformats.org/package/2006/relationships"><Relationship Id="rId3" Type="http://schemas.openxmlformats.org/officeDocument/2006/relationships/hyperlink" Target="https://www.cbsnews.com/news/active-shooter-incidents-higher-2021/" TargetMode="External"/><Relationship Id="rId2" Type="http://schemas.openxmlformats.org/officeDocument/2006/relationships/hyperlink" Target="https://www.fbi.gov/about/partnerships/office-of-partner-engagement/active-shooter-resources" TargetMode="External"/><Relationship Id="rId1" Type="http://schemas.openxmlformats.org/officeDocument/2006/relationships/slideLayout" Target="../slideLayouts/slideLayout12.xml"/><Relationship Id="rId5" Type="http://schemas.openxmlformats.org/officeDocument/2006/relationships/hyperlink" Target="https://raptortech.com/resources/blog/making-sense-of-new-fbi-statistics-on-active-shooter-incidents-and-what-they-mean-for-your-school/" TargetMode="External"/><Relationship Id="rId4" Type="http://schemas.openxmlformats.org/officeDocument/2006/relationships/hyperlink" Target="https://www.edweek.org/leadership/school-shootings-this-year-how-many-and-where/2022/01" TargetMode="External"/></Relationships>
</file>

<file path=ppt/slides/_rels/slide34.xml.rels><?xml version="1.0" encoding="UTF-8" standalone="yes"?>
<Relationships xmlns="http://schemas.openxmlformats.org/package/2006/relationships"><Relationship Id="rId2" Type="http://schemas.openxmlformats.org/officeDocument/2006/relationships/hyperlink" Target="https://youtu.be/P_I477d1pkg?t=88" TargetMode="Externa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hyperlink" Target="https://verisinsights.com/blogs/the-impact-of-texas-senate-bill-17-on-dei-initiatives/#:~:text=What%27s%20Not%20Impacted%20by%20SB,consider%20identity%20in%20its%20decisions." TargetMode="Externa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hyperlink" Target="mailto:cares@odessa.edu" TargetMode="Externa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image" Target="../media/image10.svg"/><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https://www.odessa.edu/employees/behavioral-intervention-team/Report-a-Concern/index.ht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mailto:Purchasing@odessa.edu"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85" name="Rectangle 9">
            <a:extLst>
              <a:ext uri="{FF2B5EF4-FFF2-40B4-BE49-F238E27FC236}">
                <a16:creationId xmlns:a16="http://schemas.microsoft.com/office/drawing/2014/main" id="{5D4BBAA4-5350-4225-A232-680E7C33436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86" name="Rectangle 11">
            <a:extLst>
              <a:ext uri="{FF2B5EF4-FFF2-40B4-BE49-F238E27FC236}">
                <a16:creationId xmlns:a16="http://schemas.microsoft.com/office/drawing/2014/main" id="{80574B87-291D-42D5-849E-368485E048A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32515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09601" y="4385066"/>
            <a:ext cx="10923638" cy="1349096"/>
          </a:xfrm>
        </p:spPr>
        <p:txBody>
          <a:bodyPr vert="horz" lIns="91440" tIns="45720" rIns="91440" bIns="45720" rtlCol="0" anchor="b">
            <a:normAutofit/>
          </a:bodyPr>
          <a:lstStyle/>
          <a:p>
            <a:r>
              <a:rPr lang="en-US" sz="8000" b="1">
                <a:ln w="15875">
                  <a:solidFill>
                    <a:srgbClr val="FFFFFF"/>
                  </a:solidFill>
                </a:ln>
                <a:solidFill>
                  <a:srgbClr val="FFFFFF"/>
                </a:solidFill>
              </a:rPr>
              <a:t>Ethics &amp; Risk Management</a:t>
            </a:r>
          </a:p>
        </p:txBody>
      </p:sp>
      <p:sp>
        <p:nvSpPr>
          <p:cNvPr id="3" name="Text Placeholder 2"/>
          <p:cNvSpPr>
            <a:spLocks noGrp="1"/>
          </p:cNvSpPr>
          <p:nvPr>
            <p:ph type="body" idx="1"/>
          </p:nvPr>
        </p:nvSpPr>
        <p:spPr>
          <a:xfrm>
            <a:off x="609600" y="5702709"/>
            <a:ext cx="10923638" cy="521109"/>
          </a:xfrm>
        </p:spPr>
        <p:txBody>
          <a:bodyPr vert="horz" lIns="91440" tIns="45720" rIns="91440" bIns="45720" rtlCol="0">
            <a:normAutofit/>
          </a:bodyPr>
          <a:lstStyle/>
          <a:p>
            <a:r>
              <a:rPr lang="en-US" sz="2800" dirty="0">
                <a:solidFill>
                  <a:schemeClr val="bg1"/>
                </a:solidFill>
              </a:rPr>
              <a:t>Student Organizations 2024-2025</a:t>
            </a:r>
          </a:p>
        </p:txBody>
      </p:sp>
      <p:sp>
        <p:nvSpPr>
          <p:cNvPr id="87" name="Rectangle 13">
            <a:extLst>
              <a:ext uri="{FF2B5EF4-FFF2-40B4-BE49-F238E27FC236}">
                <a16:creationId xmlns:a16="http://schemas.microsoft.com/office/drawing/2014/main" id="{DDBB8A1B-F478-46E3-B3D4-FC7E87D5118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424281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5" name="Picture 4"/>
          <p:cNvPicPr>
            <a:picLocks noChangeAspect="1"/>
          </p:cNvPicPr>
          <p:nvPr/>
        </p:nvPicPr>
        <p:blipFill rotWithShape="1">
          <a:blip r:embed="rId2" cstate="print">
            <a:extLst>
              <a:ext uri="{28A0092B-C50C-407E-A947-70E740481C1C}">
                <a14:useLocalDpi xmlns:a14="http://schemas.microsoft.com/office/drawing/2010/main" val="0"/>
              </a:ext>
            </a:extLst>
          </a:blip>
          <a:srcRect l="-342" t="-5498" r="342" b="687"/>
          <a:stretch/>
        </p:blipFill>
        <p:spPr>
          <a:xfrm>
            <a:off x="2510970" y="207925"/>
            <a:ext cx="3424032" cy="3576543"/>
          </a:xfrm>
          <a:prstGeom prst="rect">
            <a:avLst/>
          </a:prstGeom>
        </p:spPr>
      </p:pic>
      <p:pic>
        <p:nvPicPr>
          <p:cNvPr id="4" name="Picture 3"/>
          <p:cNvPicPr>
            <a:picLocks noChangeAspect="1"/>
          </p:cNvPicPr>
          <p:nvPr/>
        </p:nvPicPr>
        <p:blipFill rotWithShape="1">
          <a:blip r:embed="rId3" cstate="print">
            <a:extLst>
              <a:ext uri="{28A0092B-C50C-407E-A947-70E740481C1C}">
                <a14:useLocalDpi xmlns:a14="http://schemas.microsoft.com/office/drawing/2010/main" val="0"/>
              </a:ext>
            </a:extLst>
          </a:blip>
          <a:srcRect l="5325" r="-1775" b="372"/>
          <a:stretch/>
        </p:blipFill>
        <p:spPr>
          <a:xfrm>
            <a:off x="6350651" y="651803"/>
            <a:ext cx="3822875" cy="3139341"/>
          </a:xfrm>
          <a:prstGeom prst="rect">
            <a:avLst/>
          </a:prstGeom>
        </p:spPr>
      </p:pic>
    </p:spTree>
    <p:extLst>
      <p:ext uri="{BB962C8B-B14F-4D97-AF65-F5344CB8AC3E}">
        <p14:creationId xmlns:p14="http://schemas.microsoft.com/office/powerpoint/2010/main" val="77440462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1846" y="1059736"/>
            <a:ext cx="10040233" cy="1228130"/>
          </a:xfrm>
        </p:spPr>
        <p:txBody>
          <a:bodyPr>
            <a:normAutofit/>
          </a:bodyPr>
          <a:lstStyle/>
          <a:p>
            <a:r>
              <a:rPr lang="en-US">
                <a:solidFill>
                  <a:srgbClr val="FFFFFF"/>
                </a:solidFill>
              </a:rPr>
              <a:t>Clay’s Bill (TEX </a:t>
            </a:r>
            <a:r>
              <a:rPr lang="en-US">
                <a:solidFill>
                  <a:srgbClr val="FFFFFF"/>
                </a:solidFill>
                <a:effectLst/>
              </a:rPr>
              <a:t>§ 51.9361)</a:t>
            </a:r>
            <a:endParaRPr lang="en-US">
              <a:solidFill>
                <a:srgbClr val="FFFFFF"/>
              </a:solidFill>
            </a:endParaRPr>
          </a:p>
        </p:txBody>
      </p:sp>
      <p:sp>
        <p:nvSpPr>
          <p:cNvPr id="3" name="Content Placeholder 2"/>
          <p:cNvSpPr>
            <a:spLocks noGrp="1"/>
          </p:cNvSpPr>
          <p:nvPr>
            <p:ph idx="1"/>
          </p:nvPr>
        </p:nvSpPr>
        <p:spPr>
          <a:xfrm>
            <a:off x="1071846" y="2973313"/>
            <a:ext cx="10040233" cy="2903099"/>
          </a:xfrm>
        </p:spPr>
        <p:txBody>
          <a:bodyPr vert="horz" lIns="91440" tIns="45720" rIns="91440" bIns="45720" rtlCol="0" anchor="t">
            <a:normAutofit lnSpcReduction="10000"/>
          </a:bodyPr>
          <a:lstStyle/>
          <a:p>
            <a:r>
              <a:rPr lang="en-US" sz="2000" dirty="0"/>
              <a:t>Enacted in 2007</a:t>
            </a:r>
            <a:endParaRPr lang="en-US" sz="2000" dirty="0">
              <a:ea typeface="Calibri Light"/>
              <a:cs typeface="Calibri Light"/>
            </a:endParaRPr>
          </a:p>
          <a:p>
            <a:r>
              <a:rPr lang="en-US" sz="2000" dirty="0"/>
              <a:t>Named for Clay Warren</a:t>
            </a:r>
            <a:endParaRPr lang="en-US" sz="2000" dirty="0">
              <a:ea typeface="Calibri Light"/>
              <a:cs typeface="Calibri Light"/>
            </a:endParaRPr>
          </a:p>
          <a:p>
            <a:r>
              <a:rPr lang="en-US" sz="2000" dirty="0">
                <a:ea typeface="+mn-lt"/>
                <a:cs typeface="+mn-lt"/>
              </a:rPr>
              <a:t>In September of 2002, Clay R. Warren was traveling back to Lubbock from a fraternity-sponsored event when the driver of his vehicle fell asleep at the wheel. Clay died due to injuries sustained from the car accident.</a:t>
            </a:r>
          </a:p>
          <a:p>
            <a:r>
              <a:rPr lang="en-US" sz="2000" dirty="0"/>
              <a:t>Mandates annual risk management training for student organizations, officers, and advisors</a:t>
            </a:r>
            <a:endParaRPr lang="en-US" sz="2000" dirty="0">
              <a:ea typeface="Calibri Light"/>
              <a:cs typeface="Calibri Light"/>
            </a:endParaRPr>
          </a:p>
          <a:p>
            <a:r>
              <a:rPr lang="en-US" sz="2000" dirty="0"/>
              <a:t>Required topics: Alcohol/Illegal Drugs, Hazing, Sexual Abuse and Assault, Fire and Other Safety Issues, Travel, Behavior at Parties/Events, Americans with Disabilities Act, Adoption of a Risk Management Policy</a:t>
            </a:r>
            <a:endParaRPr lang="en-US" sz="2000" dirty="0">
              <a:ea typeface="Calibri Light"/>
              <a:cs typeface="Calibri Light"/>
            </a:endParaRPr>
          </a:p>
        </p:txBody>
      </p:sp>
    </p:spTree>
    <p:extLst>
      <p:ext uri="{BB962C8B-B14F-4D97-AF65-F5344CB8AC3E}">
        <p14:creationId xmlns:p14="http://schemas.microsoft.com/office/powerpoint/2010/main" val="31699740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t>Important Concepts</a:t>
            </a:r>
          </a:p>
        </p:txBody>
      </p:sp>
      <p:sp>
        <p:nvSpPr>
          <p:cNvPr id="3" name="Content Placeholder 2"/>
          <p:cNvSpPr>
            <a:spLocks noGrp="1"/>
          </p:cNvSpPr>
          <p:nvPr>
            <p:ph idx="1"/>
          </p:nvPr>
        </p:nvSpPr>
        <p:spPr>
          <a:xfrm>
            <a:off x="1097279" y="1845734"/>
            <a:ext cx="6454987" cy="4023360"/>
          </a:xfrm>
        </p:spPr>
        <p:txBody>
          <a:bodyPr>
            <a:normAutofit/>
          </a:bodyPr>
          <a:lstStyle/>
          <a:p>
            <a:r>
              <a:rPr lang="en-US" b="1" u="sng"/>
              <a:t>Negligence</a:t>
            </a:r>
            <a:r>
              <a:rPr lang="en-US"/>
              <a:t> – When a person/group has a duty to another person, breaches that duty, and the other person suffers harm as a result</a:t>
            </a:r>
          </a:p>
          <a:p>
            <a:endParaRPr lang="en-US"/>
          </a:p>
          <a:p>
            <a:r>
              <a:rPr lang="en-US" b="1" u="sng"/>
              <a:t>Liability</a:t>
            </a:r>
            <a:r>
              <a:rPr lang="en-US"/>
              <a:t> – Who is responsible for improper oversight?</a:t>
            </a:r>
          </a:p>
          <a:p>
            <a:endParaRPr lang="en-US"/>
          </a:p>
          <a:p>
            <a:r>
              <a:rPr lang="en-US" b="1" u="sng"/>
              <a:t>Consequences</a:t>
            </a:r>
            <a:r>
              <a:rPr lang="en-US"/>
              <a:t> – What happened to individuals, organizations, property, or other entities as a result?</a:t>
            </a:r>
          </a:p>
        </p:txBody>
      </p:sp>
      <p:pic>
        <p:nvPicPr>
          <p:cNvPr id="21" name="Graphic 6" descr="Judge">
            <a:extLst>
              <a:ext uri="{FF2B5EF4-FFF2-40B4-BE49-F238E27FC236}">
                <a16:creationId xmlns:a16="http://schemas.microsoft.com/office/drawing/2014/main" id="{A0B64CAC-898A-F259-4659-557DE80FF4E7}"/>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8020570" y="2084269"/>
            <a:ext cx="3135109" cy="3135109"/>
          </a:xfrm>
          <a:prstGeom prst="rect">
            <a:avLst/>
          </a:prstGeom>
        </p:spPr>
      </p:pic>
    </p:spTree>
    <p:extLst>
      <p:ext uri="{BB962C8B-B14F-4D97-AF65-F5344CB8AC3E}">
        <p14:creationId xmlns:p14="http://schemas.microsoft.com/office/powerpoint/2010/main" val="14817926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206009" y="896684"/>
            <a:ext cx="4135699" cy="5033516"/>
          </a:xfrm>
        </p:spPr>
        <p:txBody>
          <a:bodyPr anchor="ctr">
            <a:normAutofit/>
          </a:bodyPr>
          <a:lstStyle/>
          <a:p>
            <a:pPr algn="r"/>
            <a:r>
              <a:rPr lang="en-US" dirty="0"/>
              <a:t>Constitutional Rights of Student Organizations</a:t>
            </a:r>
          </a:p>
        </p:txBody>
      </p:sp>
      <p:cxnSp>
        <p:nvCxnSpPr>
          <p:cNvPr id="22" name="Straight Connector 9">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85172" y="896684"/>
            <a:ext cx="5484707" cy="5064633"/>
          </a:xfrm>
        </p:spPr>
        <p:txBody>
          <a:bodyPr vert="horz" lIns="91440" tIns="45720" rIns="91440" bIns="45720" rtlCol="0" anchor="ctr">
            <a:noAutofit/>
          </a:bodyPr>
          <a:lstStyle/>
          <a:p>
            <a:r>
              <a:rPr lang="en-US" sz="2800" dirty="0"/>
              <a:t>First Amendment Freedoms: Speech, Press, Assembly, Petition, Religion</a:t>
            </a:r>
            <a:endParaRPr lang="en-US" sz="2800" dirty="0">
              <a:ea typeface="Calibri Light"/>
              <a:cs typeface="Calibri Light"/>
            </a:endParaRPr>
          </a:p>
          <a:p>
            <a:endParaRPr lang="en-US" sz="2800" dirty="0">
              <a:ea typeface="Calibri Light"/>
              <a:cs typeface="Calibri Light"/>
            </a:endParaRPr>
          </a:p>
          <a:p>
            <a:r>
              <a:rPr lang="en-US" sz="2800" dirty="0"/>
              <a:t>What they mean:</a:t>
            </a:r>
            <a:endParaRPr lang="en-US" sz="2800" dirty="0">
              <a:ea typeface="Calibri Light"/>
              <a:cs typeface="Calibri Light"/>
            </a:endParaRPr>
          </a:p>
          <a:p>
            <a:pPr marL="347345" lvl="1"/>
            <a:r>
              <a:rPr lang="en-US" sz="2800" dirty="0"/>
              <a:t>Until it infringes upon another individual or group’s rights, a student organization cannot be denied the right to function for any of these reasons.</a:t>
            </a:r>
            <a:endParaRPr lang="en-US" sz="2800" dirty="0">
              <a:ea typeface="Calibri Light"/>
              <a:cs typeface="Calibri Light"/>
            </a:endParaRPr>
          </a:p>
          <a:p>
            <a:pPr marL="347345" lvl="1"/>
            <a:r>
              <a:rPr lang="en-US" sz="2800" dirty="0"/>
              <a:t>Groups who feel they have been treated unfairly may take action to right any wrong committed.</a:t>
            </a:r>
            <a:endParaRPr lang="en-US" sz="2800" dirty="0">
              <a:ea typeface="Calibri Light"/>
              <a:cs typeface="Calibri Light"/>
            </a:endParaRPr>
          </a:p>
        </p:txBody>
      </p:sp>
    </p:spTree>
    <p:extLst>
      <p:ext uri="{BB962C8B-B14F-4D97-AF65-F5344CB8AC3E}">
        <p14:creationId xmlns:p14="http://schemas.microsoft.com/office/powerpoint/2010/main" val="323134691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7224" y="936711"/>
            <a:ext cx="2988265" cy="4984578"/>
          </a:xfrm>
        </p:spPr>
        <p:txBody>
          <a:bodyPr>
            <a:normAutofit/>
          </a:bodyPr>
          <a:lstStyle/>
          <a:p>
            <a:r>
              <a:rPr lang="en-US" sz="4100">
                <a:solidFill>
                  <a:srgbClr val="FFFFFF"/>
                </a:solidFill>
              </a:rPr>
              <a:t>Constitutional Rights of Student Organizations</a:t>
            </a:r>
          </a:p>
        </p:txBody>
      </p:sp>
      <p:sp>
        <p:nvSpPr>
          <p:cNvPr id="3" name="Content Placeholder 2"/>
          <p:cNvSpPr>
            <a:spLocks noGrp="1"/>
          </p:cNvSpPr>
          <p:nvPr>
            <p:ph idx="1"/>
          </p:nvPr>
        </p:nvSpPr>
        <p:spPr>
          <a:xfrm>
            <a:off x="4614389" y="936711"/>
            <a:ext cx="6815992" cy="4984578"/>
          </a:xfrm>
        </p:spPr>
        <p:txBody>
          <a:bodyPr anchor="ctr">
            <a:normAutofit/>
          </a:bodyPr>
          <a:lstStyle/>
          <a:p>
            <a:r>
              <a:rPr lang="en-US"/>
              <a:t>Fourteenth Amendment: Equal Protection</a:t>
            </a:r>
          </a:p>
          <a:p>
            <a:endParaRPr lang="en-US"/>
          </a:p>
          <a:p>
            <a:r>
              <a:rPr lang="en-US"/>
              <a:t>What it means:</a:t>
            </a:r>
          </a:p>
          <a:p>
            <a:pPr lvl="1"/>
            <a:r>
              <a:rPr lang="en-US"/>
              <a:t>Each organization must be treated fairly, held to the same standards, and afforded similar opportunities, as much as is appropriate.</a:t>
            </a:r>
          </a:p>
          <a:p>
            <a:pPr lvl="1"/>
            <a:r>
              <a:rPr lang="en-US"/>
              <a:t>Any exceptions must be justifiable, and similar situations must be given similar treatment.</a:t>
            </a:r>
          </a:p>
        </p:txBody>
      </p:sp>
    </p:spTree>
    <p:extLst>
      <p:ext uri="{BB962C8B-B14F-4D97-AF65-F5344CB8AC3E}">
        <p14:creationId xmlns:p14="http://schemas.microsoft.com/office/powerpoint/2010/main" val="13349050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3"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1846" y="1059736"/>
            <a:ext cx="10040233" cy="1228130"/>
          </a:xfrm>
        </p:spPr>
        <p:txBody>
          <a:bodyPr>
            <a:normAutofit/>
          </a:bodyPr>
          <a:lstStyle/>
          <a:p>
            <a:r>
              <a:rPr lang="en-US">
                <a:solidFill>
                  <a:srgbClr val="FFFFFF"/>
                </a:solidFill>
              </a:rPr>
              <a:t>Judicial Support</a:t>
            </a:r>
          </a:p>
        </p:txBody>
      </p:sp>
      <p:sp>
        <p:nvSpPr>
          <p:cNvPr id="3" name="Content Placeholder 2"/>
          <p:cNvSpPr>
            <a:spLocks noGrp="1"/>
          </p:cNvSpPr>
          <p:nvPr>
            <p:ph idx="1"/>
          </p:nvPr>
        </p:nvSpPr>
        <p:spPr>
          <a:xfrm>
            <a:off x="1071846" y="2973313"/>
            <a:ext cx="10040233" cy="2903099"/>
          </a:xfrm>
        </p:spPr>
        <p:txBody>
          <a:bodyPr>
            <a:normAutofit/>
          </a:bodyPr>
          <a:lstStyle/>
          <a:p>
            <a:r>
              <a:rPr lang="en-US" i="1"/>
              <a:t>Board of Regents of the University of Wisconsin v. Southworth</a:t>
            </a:r>
            <a:r>
              <a:rPr lang="en-US"/>
              <a:t>, 529 U.S. 217 (2000).</a:t>
            </a:r>
          </a:p>
          <a:p>
            <a:pPr lvl="1"/>
            <a:r>
              <a:rPr lang="en-US" b="1"/>
              <a:t>Issue: </a:t>
            </a:r>
            <a:r>
              <a:rPr lang="en-US"/>
              <a:t>Students petitioned that activity fee should not fund religious student organizations</a:t>
            </a:r>
          </a:p>
          <a:p>
            <a:pPr lvl="1"/>
            <a:r>
              <a:rPr lang="en-US" b="1"/>
              <a:t>Ruling: </a:t>
            </a:r>
            <a:r>
              <a:rPr lang="en-US"/>
              <a:t>A state college should promote diversity and discussion. When fees are content-blind, they may be used to fund any type of organization</a:t>
            </a:r>
          </a:p>
          <a:p>
            <a:pPr lvl="1"/>
            <a:r>
              <a:rPr lang="en-US" b="1"/>
              <a:t>Implication:</a:t>
            </a:r>
            <a:r>
              <a:rPr lang="en-US"/>
              <a:t> All types of organizations must be allowed and given equal opportunity to promote free exchange of ideas</a:t>
            </a:r>
            <a:endParaRPr lang="en-US" b="1"/>
          </a:p>
          <a:p>
            <a:pPr lvl="1"/>
            <a:endParaRPr lang="en-US" i="1"/>
          </a:p>
        </p:txBody>
      </p:sp>
    </p:spTree>
    <p:extLst>
      <p:ext uri="{BB962C8B-B14F-4D97-AF65-F5344CB8AC3E}">
        <p14:creationId xmlns:p14="http://schemas.microsoft.com/office/powerpoint/2010/main" val="284782253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65199" y="685689"/>
            <a:ext cx="7808141" cy="3766185"/>
          </a:xfrm>
        </p:spPr>
        <p:txBody>
          <a:bodyPr>
            <a:normAutofit/>
          </a:bodyPr>
          <a:lstStyle/>
          <a:p>
            <a:r>
              <a:rPr lang="en-US" i="1"/>
              <a:t>Rosenberger v. University of Virginia</a:t>
            </a:r>
            <a:r>
              <a:rPr lang="en-US"/>
              <a:t>, 515 U.S. 819 (1995).</a:t>
            </a:r>
          </a:p>
          <a:p>
            <a:pPr lvl="1"/>
            <a:r>
              <a:rPr lang="en-US" b="1"/>
              <a:t>Issue: </a:t>
            </a:r>
            <a:r>
              <a:rPr lang="en-US"/>
              <a:t>School withheld funds from religious newspaper, citing “separation of church and state”</a:t>
            </a:r>
          </a:p>
          <a:p>
            <a:pPr lvl="1"/>
            <a:r>
              <a:rPr lang="en-US" b="1"/>
              <a:t>Ruling: </a:t>
            </a:r>
            <a:r>
              <a:rPr lang="en-US"/>
              <a:t>Organizations must be fairly funded, independent of content – equal, not preferential, treatment of a religious organization is required</a:t>
            </a:r>
          </a:p>
          <a:p>
            <a:pPr lvl="1"/>
            <a:r>
              <a:rPr lang="en-US" b="1"/>
              <a:t>Implication:</a:t>
            </a:r>
            <a:r>
              <a:rPr lang="en-US"/>
              <a:t> Discriminating against organizations because of their beliefs/positions is not allowed</a:t>
            </a:r>
            <a:endParaRPr lang="en-US" b="1"/>
          </a:p>
          <a:p>
            <a:pPr lvl="1"/>
            <a:endParaRPr lang="en-US" i="1"/>
          </a:p>
        </p:txBody>
      </p:sp>
      <p:sp>
        <p:nvSpPr>
          <p:cNvPr id="2" name="Title 1"/>
          <p:cNvSpPr>
            <a:spLocks noGrp="1"/>
          </p:cNvSpPr>
          <p:nvPr>
            <p:ph type="title"/>
          </p:nvPr>
        </p:nvSpPr>
        <p:spPr>
          <a:xfrm>
            <a:off x="3296265" y="4594123"/>
            <a:ext cx="8133734" cy="1818323"/>
          </a:xfrm>
        </p:spPr>
        <p:txBody>
          <a:bodyPr anchor="b">
            <a:normAutofit/>
          </a:bodyPr>
          <a:lstStyle/>
          <a:p>
            <a:pPr algn="r"/>
            <a:r>
              <a:rPr lang="en-US" sz="6000"/>
              <a:t>Judicial Support</a:t>
            </a:r>
          </a:p>
        </p:txBody>
      </p:sp>
    </p:spTree>
    <p:extLst>
      <p:ext uri="{BB962C8B-B14F-4D97-AF65-F5344CB8AC3E}">
        <p14:creationId xmlns:p14="http://schemas.microsoft.com/office/powerpoint/2010/main" val="628576908"/>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EC090937-65B6-4E69-8A51-DC43F550C23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31370" y="1059893"/>
            <a:ext cx="3462229" cy="4738211"/>
          </a:xfrm>
        </p:spPr>
        <p:txBody>
          <a:bodyPr>
            <a:normAutofit/>
          </a:bodyPr>
          <a:lstStyle/>
          <a:p>
            <a:r>
              <a:rPr lang="en-US"/>
              <a:t>Judicial Support</a:t>
            </a:r>
          </a:p>
        </p:txBody>
      </p:sp>
      <p:sp>
        <p:nvSpPr>
          <p:cNvPr id="13" name="Rectangle 9">
            <a:extLst>
              <a:ext uri="{FF2B5EF4-FFF2-40B4-BE49-F238E27FC236}">
                <a16:creationId xmlns:a16="http://schemas.microsoft.com/office/drawing/2014/main" id="{18EF8026-88C8-40AD-89D3-AB638002A6D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654296" y="0"/>
            <a:ext cx="7537704"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5080674" y="1059894"/>
            <a:ext cx="6349708" cy="4717972"/>
          </a:xfrm>
        </p:spPr>
        <p:txBody>
          <a:bodyPr anchor="ctr">
            <a:normAutofit/>
          </a:bodyPr>
          <a:lstStyle/>
          <a:p>
            <a:r>
              <a:rPr lang="en-US" i="1"/>
              <a:t>Widmar v. Vincent</a:t>
            </a:r>
            <a:r>
              <a:rPr lang="en-US"/>
              <a:t>, 454 U.S. 263 (1981).</a:t>
            </a:r>
          </a:p>
          <a:p>
            <a:pPr lvl="1"/>
            <a:r>
              <a:rPr lang="en-US" b="1"/>
              <a:t>Issue: </a:t>
            </a:r>
            <a:r>
              <a:rPr lang="en-US"/>
              <a:t>School denied meeting space to religious student org, citing use of state facilities for religious purposes</a:t>
            </a:r>
          </a:p>
          <a:p>
            <a:pPr lvl="1"/>
            <a:r>
              <a:rPr lang="en-US" b="1"/>
              <a:t>Ruling: </a:t>
            </a:r>
            <a:r>
              <a:rPr lang="en-US"/>
              <a:t>Provided all student orgs are afforded equal opportunity to reserve space, equal protection is guaranteed – discrimination based on content violates First Amendment freedoms</a:t>
            </a:r>
          </a:p>
          <a:p>
            <a:pPr lvl="1"/>
            <a:r>
              <a:rPr lang="en-US" b="1"/>
              <a:t>Implication:</a:t>
            </a:r>
            <a:r>
              <a:rPr lang="en-US"/>
              <a:t> Discrimination is an issue with regards to First Amendment freedoms, but also equal protection for all organizations</a:t>
            </a:r>
            <a:endParaRPr lang="en-US" b="1"/>
          </a:p>
          <a:p>
            <a:pPr lvl="1"/>
            <a:endParaRPr lang="en-US" i="1"/>
          </a:p>
        </p:txBody>
      </p:sp>
    </p:spTree>
    <p:extLst>
      <p:ext uri="{BB962C8B-B14F-4D97-AF65-F5344CB8AC3E}">
        <p14:creationId xmlns:p14="http://schemas.microsoft.com/office/powerpoint/2010/main" val="3483195123"/>
      </p:ext>
    </p:extLst>
  </p:cSld>
  <p:clrMapOvr>
    <a:overrideClrMapping bg1="dk1" tx1="lt1" bg2="dk2" tx2="lt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1846" y="1059736"/>
            <a:ext cx="10040233" cy="1228130"/>
          </a:xfrm>
        </p:spPr>
        <p:txBody>
          <a:bodyPr>
            <a:normAutofit/>
          </a:bodyPr>
          <a:lstStyle/>
          <a:p>
            <a:r>
              <a:rPr lang="en-US">
                <a:solidFill>
                  <a:srgbClr val="FFFFFF"/>
                </a:solidFill>
              </a:rPr>
              <a:t>Judicial Support</a:t>
            </a:r>
          </a:p>
        </p:txBody>
      </p:sp>
      <p:sp>
        <p:nvSpPr>
          <p:cNvPr id="3" name="Content Placeholder 2"/>
          <p:cNvSpPr>
            <a:spLocks noGrp="1"/>
          </p:cNvSpPr>
          <p:nvPr>
            <p:ph idx="1"/>
          </p:nvPr>
        </p:nvSpPr>
        <p:spPr>
          <a:xfrm>
            <a:off x="1071846" y="2973313"/>
            <a:ext cx="10040233" cy="2903099"/>
          </a:xfrm>
        </p:spPr>
        <p:txBody>
          <a:bodyPr>
            <a:normAutofit/>
          </a:bodyPr>
          <a:lstStyle/>
          <a:p>
            <a:r>
              <a:rPr lang="en-US" sz="2200" i="1"/>
              <a:t>Healy v. James</a:t>
            </a:r>
            <a:r>
              <a:rPr lang="en-US" sz="2200"/>
              <a:t>, 408 U.S. 169 (1979).</a:t>
            </a:r>
          </a:p>
          <a:p>
            <a:pPr lvl="1"/>
            <a:r>
              <a:rPr lang="en-US" sz="2200" b="1"/>
              <a:t>Issue: </a:t>
            </a:r>
            <a:r>
              <a:rPr lang="en-US" sz="2200"/>
              <a:t>School denied recognition to student org based on assumed national affiliation and fear of disruptive behavior</a:t>
            </a:r>
          </a:p>
          <a:p>
            <a:pPr lvl="1"/>
            <a:r>
              <a:rPr lang="en-US" sz="2200" b="1"/>
              <a:t>Ruling: </a:t>
            </a:r>
            <a:r>
              <a:rPr lang="en-US" sz="2200"/>
              <a:t>Burden of proof is on the college to justify denial of recognition, not on student org to obtain it. Rights cannot be denied based on unfounded fears</a:t>
            </a:r>
          </a:p>
          <a:p>
            <a:pPr lvl="1"/>
            <a:r>
              <a:rPr lang="en-US" sz="2200" b="1"/>
              <a:t>Implication:</a:t>
            </a:r>
            <a:r>
              <a:rPr lang="en-US" sz="2200"/>
              <a:t> Colleges must provide reasonable justification for denying rights to student organizations, and cannot do so out of assumptions or undocumented fears</a:t>
            </a:r>
            <a:endParaRPr lang="en-US" sz="2200" b="1"/>
          </a:p>
          <a:p>
            <a:pPr lvl="1"/>
            <a:endParaRPr lang="en-US" sz="2200" i="1"/>
          </a:p>
        </p:txBody>
      </p:sp>
    </p:spTree>
    <p:extLst>
      <p:ext uri="{BB962C8B-B14F-4D97-AF65-F5344CB8AC3E}">
        <p14:creationId xmlns:p14="http://schemas.microsoft.com/office/powerpoint/2010/main" val="1708111490"/>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7224" y="936711"/>
            <a:ext cx="2988265" cy="4984578"/>
          </a:xfrm>
        </p:spPr>
        <p:txBody>
          <a:bodyPr>
            <a:normAutofit/>
          </a:bodyPr>
          <a:lstStyle/>
          <a:p>
            <a:r>
              <a:rPr lang="en-US" sz="4400">
                <a:solidFill>
                  <a:srgbClr val="FFFFFF"/>
                </a:solidFill>
              </a:rPr>
              <a:t>Judicial Support</a:t>
            </a:r>
          </a:p>
        </p:txBody>
      </p:sp>
      <p:sp>
        <p:nvSpPr>
          <p:cNvPr id="3" name="Content Placeholder 2"/>
          <p:cNvSpPr>
            <a:spLocks noGrp="1"/>
          </p:cNvSpPr>
          <p:nvPr>
            <p:ph idx="1"/>
          </p:nvPr>
        </p:nvSpPr>
        <p:spPr>
          <a:xfrm>
            <a:off x="4614389" y="936711"/>
            <a:ext cx="6815992" cy="4984578"/>
          </a:xfrm>
        </p:spPr>
        <p:txBody>
          <a:bodyPr anchor="ctr">
            <a:normAutofit/>
          </a:bodyPr>
          <a:lstStyle/>
          <a:p>
            <a:r>
              <a:rPr lang="en-US"/>
              <a:t>Rights of organizations must be protected</a:t>
            </a:r>
          </a:p>
          <a:p>
            <a:endParaRPr lang="en-US"/>
          </a:p>
          <a:p>
            <a:r>
              <a:rPr lang="en-US"/>
              <a:t>Organizations may file complaints/cases to ensure freedoms and equal treatment</a:t>
            </a:r>
          </a:p>
          <a:p>
            <a:endParaRPr lang="en-US"/>
          </a:p>
          <a:p>
            <a:r>
              <a:rPr lang="en-US"/>
              <a:t>Any individual or entity involved may be liable for resulting damages</a:t>
            </a:r>
          </a:p>
        </p:txBody>
      </p:sp>
    </p:spTree>
    <p:extLst>
      <p:ext uri="{BB962C8B-B14F-4D97-AF65-F5344CB8AC3E}">
        <p14:creationId xmlns:p14="http://schemas.microsoft.com/office/powerpoint/2010/main" val="3253483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F78E-5CFC-EB32-8AA0-CDF8A09DD50A}"/>
              </a:ext>
            </a:extLst>
          </p:cNvPr>
          <p:cNvSpPr>
            <a:spLocks noGrp="1"/>
          </p:cNvSpPr>
          <p:nvPr>
            <p:ph type="title"/>
          </p:nvPr>
        </p:nvSpPr>
        <p:spPr>
          <a:xfrm>
            <a:off x="7836310" y="499533"/>
            <a:ext cx="3706761" cy="5632980"/>
          </a:xfrm>
        </p:spPr>
        <p:txBody>
          <a:bodyPr vert="horz" lIns="91440" tIns="45720" rIns="91440" bIns="45720" rtlCol="0">
            <a:normAutofit/>
          </a:bodyPr>
          <a:lstStyle/>
          <a:p>
            <a:r>
              <a:rPr lang="en-US" sz="4400" b="1"/>
              <a:t>State Mandated Policies </a:t>
            </a:r>
          </a:p>
        </p:txBody>
      </p:sp>
      <p:sp>
        <p:nvSpPr>
          <p:cNvPr id="4" name="TextBox 3">
            <a:extLst>
              <a:ext uri="{FF2B5EF4-FFF2-40B4-BE49-F238E27FC236}">
                <a16:creationId xmlns:a16="http://schemas.microsoft.com/office/drawing/2014/main" id="{C8DBF26E-E472-0D3B-B785-840469349397}"/>
              </a:ext>
            </a:extLst>
          </p:cNvPr>
          <p:cNvSpPr txBox="1"/>
          <p:nvPr/>
        </p:nvSpPr>
        <p:spPr>
          <a:xfrm>
            <a:off x="8539237" y="2152952"/>
            <a:ext cx="180975" cy="3619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8" name="TextBox 4">
            <a:extLst>
              <a:ext uri="{FF2B5EF4-FFF2-40B4-BE49-F238E27FC236}">
                <a16:creationId xmlns:a16="http://schemas.microsoft.com/office/drawing/2014/main" id="{49A8CCB1-3F9A-D29A-1FE5-A61F2D6E06C3}"/>
              </a:ext>
            </a:extLst>
          </p:cNvPr>
          <p:cNvGraphicFramePr/>
          <p:nvPr/>
        </p:nvGraphicFramePr>
        <p:xfrm>
          <a:off x="633413" y="639763"/>
          <a:ext cx="6913562"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37864036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DFF78E-5CFC-EB32-8AA0-CDF8A09DD50A}"/>
              </a:ext>
            </a:extLst>
          </p:cNvPr>
          <p:cNvSpPr>
            <a:spLocks noGrp="1"/>
          </p:cNvSpPr>
          <p:nvPr>
            <p:ph type="title"/>
          </p:nvPr>
        </p:nvSpPr>
        <p:spPr>
          <a:xfrm>
            <a:off x="7836310" y="499533"/>
            <a:ext cx="3706761" cy="5632980"/>
          </a:xfrm>
        </p:spPr>
        <p:txBody>
          <a:bodyPr vert="horz" lIns="91440" tIns="45720" rIns="91440" bIns="45720" rtlCol="0">
            <a:normAutofit/>
          </a:bodyPr>
          <a:lstStyle/>
          <a:p>
            <a:pPr algn="ctr"/>
            <a:r>
              <a:rPr lang="en-US" sz="4400" b="1" dirty="0"/>
              <a:t>Overview</a:t>
            </a:r>
            <a:endParaRPr lang="en-US" dirty="0"/>
          </a:p>
        </p:txBody>
      </p:sp>
      <p:sp>
        <p:nvSpPr>
          <p:cNvPr id="4" name="TextBox 3">
            <a:extLst>
              <a:ext uri="{FF2B5EF4-FFF2-40B4-BE49-F238E27FC236}">
                <a16:creationId xmlns:a16="http://schemas.microsoft.com/office/drawing/2014/main" id="{C8DBF26E-E472-0D3B-B785-840469349397}"/>
              </a:ext>
            </a:extLst>
          </p:cNvPr>
          <p:cNvSpPr txBox="1"/>
          <p:nvPr/>
        </p:nvSpPr>
        <p:spPr>
          <a:xfrm>
            <a:off x="8539237" y="2152952"/>
            <a:ext cx="180975" cy="36195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pPr algn="l"/>
            <a:endParaRPr lang="en-US"/>
          </a:p>
        </p:txBody>
      </p:sp>
      <p:graphicFrame>
        <p:nvGraphicFramePr>
          <p:cNvPr id="8" name="TextBox 4">
            <a:extLst>
              <a:ext uri="{FF2B5EF4-FFF2-40B4-BE49-F238E27FC236}">
                <a16:creationId xmlns:a16="http://schemas.microsoft.com/office/drawing/2014/main" id="{49A8CCB1-3F9A-D29A-1FE5-A61F2D6E06C3}"/>
              </a:ext>
            </a:extLst>
          </p:cNvPr>
          <p:cNvGraphicFramePr/>
          <p:nvPr>
            <p:extLst>
              <p:ext uri="{D42A27DB-BD31-4B8C-83A1-F6EECF244321}">
                <p14:modId xmlns:p14="http://schemas.microsoft.com/office/powerpoint/2010/main" val="170606787"/>
              </p:ext>
            </p:extLst>
          </p:nvPr>
        </p:nvGraphicFramePr>
        <p:xfrm>
          <a:off x="633413" y="639763"/>
          <a:ext cx="6913562" cy="549275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770099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1846" y="1059736"/>
            <a:ext cx="10040233" cy="1228130"/>
          </a:xfrm>
        </p:spPr>
        <p:txBody>
          <a:bodyPr>
            <a:normAutofit/>
          </a:bodyPr>
          <a:lstStyle/>
          <a:p>
            <a:r>
              <a:rPr lang="en-US">
                <a:solidFill>
                  <a:srgbClr val="FFFFFF"/>
                </a:solidFill>
              </a:rPr>
              <a:t>Controlled Substances</a:t>
            </a:r>
          </a:p>
        </p:txBody>
      </p:sp>
      <p:sp>
        <p:nvSpPr>
          <p:cNvPr id="3" name="Content Placeholder 2"/>
          <p:cNvSpPr>
            <a:spLocks noGrp="1"/>
          </p:cNvSpPr>
          <p:nvPr>
            <p:ph idx="1"/>
          </p:nvPr>
        </p:nvSpPr>
        <p:spPr>
          <a:xfrm>
            <a:off x="1071846" y="2973313"/>
            <a:ext cx="10040233" cy="2903099"/>
          </a:xfrm>
        </p:spPr>
        <p:txBody>
          <a:bodyPr>
            <a:normAutofit/>
          </a:bodyPr>
          <a:lstStyle/>
          <a:p>
            <a:r>
              <a:rPr lang="en-US"/>
              <a:t>Event host is responsible for managing controlled substances</a:t>
            </a:r>
          </a:p>
          <a:p>
            <a:r>
              <a:rPr lang="en-US"/>
              <a:t>Unlawful possession (type of substance, underage possession/consumption)</a:t>
            </a:r>
          </a:p>
          <a:p>
            <a:r>
              <a:rPr lang="en-US"/>
              <a:t>Violation of campus/local policies</a:t>
            </a:r>
          </a:p>
          <a:p>
            <a:r>
              <a:rPr lang="en-US"/>
              <a:t>Actions resulting from use/overuse of substances</a:t>
            </a:r>
          </a:p>
          <a:p>
            <a:r>
              <a:rPr lang="en-US"/>
              <a:t>Organization, Campus, Legal Consequences</a:t>
            </a:r>
          </a:p>
          <a:p>
            <a:endParaRPr lang="en-US"/>
          </a:p>
        </p:txBody>
      </p:sp>
    </p:spTree>
    <p:extLst>
      <p:ext uri="{BB962C8B-B14F-4D97-AF65-F5344CB8AC3E}">
        <p14:creationId xmlns:p14="http://schemas.microsoft.com/office/powerpoint/2010/main" val="136019937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1846" y="1059736"/>
            <a:ext cx="10040233" cy="1228130"/>
          </a:xfrm>
        </p:spPr>
        <p:txBody>
          <a:bodyPr>
            <a:normAutofit/>
          </a:bodyPr>
          <a:lstStyle/>
          <a:p>
            <a:r>
              <a:rPr lang="en-US">
                <a:solidFill>
                  <a:srgbClr val="FFFFFF"/>
                </a:solidFill>
              </a:rPr>
              <a:t>Controlled Substances</a:t>
            </a:r>
          </a:p>
        </p:txBody>
      </p:sp>
      <p:sp>
        <p:nvSpPr>
          <p:cNvPr id="3" name="Content Placeholder 2"/>
          <p:cNvSpPr>
            <a:spLocks noGrp="1"/>
          </p:cNvSpPr>
          <p:nvPr>
            <p:ph idx="1"/>
          </p:nvPr>
        </p:nvSpPr>
        <p:spPr>
          <a:xfrm>
            <a:off x="1071846" y="2973313"/>
            <a:ext cx="10040233" cy="2903099"/>
          </a:xfrm>
        </p:spPr>
        <p:txBody>
          <a:bodyPr vert="horz" lIns="91440" tIns="45720" rIns="91440" bIns="45720" rtlCol="0" anchor="t">
            <a:normAutofit fontScale="85000" lnSpcReduction="20000"/>
          </a:bodyPr>
          <a:lstStyle/>
          <a:p>
            <a:r>
              <a:rPr lang="en-US" b="1"/>
              <a:t>OC Student Handbook: </a:t>
            </a:r>
            <a:r>
              <a:rPr lang="en-US"/>
              <a:t> </a:t>
            </a:r>
          </a:p>
          <a:p>
            <a:r>
              <a:rPr lang="en-US"/>
              <a:t>Gambling, dishonesty or the possession or use of intoxicating liquors.</a:t>
            </a:r>
            <a:endParaRPr lang="en-US">
              <a:cs typeface="Calibri Light"/>
            </a:endParaRPr>
          </a:p>
          <a:p>
            <a:r>
              <a:rPr lang="en-US"/>
              <a:t>The illegal use, possession, control, manufacture, transmission, and/or sale of a drug or narcotic, as those terms are defined by the Texas Controlled Substances Act, on campus.</a:t>
            </a:r>
            <a:endParaRPr lang="en-US">
              <a:cs typeface="Calibri Light"/>
            </a:endParaRPr>
          </a:p>
          <a:p>
            <a:r>
              <a:rPr lang="en-US"/>
              <a:t>The use, possession, control, manufacture, transmission, and/or sale of paraphernalia related to any prohibited substance.</a:t>
            </a:r>
            <a:endParaRPr lang="en-US">
              <a:cs typeface="Calibri Light"/>
            </a:endParaRPr>
          </a:p>
          <a:p>
            <a:endParaRPr lang="en-US">
              <a:cs typeface="Calibri Light"/>
            </a:endParaRPr>
          </a:p>
          <a:p>
            <a:r>
              <a:rPr lang="en-US">
                <a:ea typeface="+mn-lt"/>
                <a:cs typeface="+mn-lt"/>
                <a:hlinkClick r:id="rId2"/>
              </a:rPr>
              <a:t>https://www.youtube.com/watch?v=eLLzlb1SN2M&amp;ab_channel=Movieclips</a:t>
            </a:r>
            <a:r>
              <a:rPr lang="en-US">
                <a:ea typeface="+mn-lt"/>
                <a:cs typeface="+mn-lt"/>
              </a:rPr>
              <a:t> </a:t>
            </a:r>
            <a:endParaRPr lang="en-US">
              <a:cs typeface="Calibri Light"/>
            </a:endParaRPr>
          </a:p>
          <a:p>
            <a:r>
              <a:rPr lang="en-US">
                <a:cs typeface="Calibri Light"/>
              </a:rPr>
              <a:t>Up to 40 seconds</a:t>
            </a:r>
          </a:p>
          <a:p>
            <a:endParaRPr lang="en-US">
              <a:cs typeface="Calibri Light"/>
            </a:endParaRPr>
          </a:p>
          <a:p>
            <a:endParaRPr lang="en-US">
              <a:cs typeface="Calibri Light"/>
            </a:endParaRPr>
          </a:p>
        </p:txBody>
      </p:sp>
    </p:spTree>
    <p:extLst>
      <p:ext uri="{BB962C8B-B14F-4D97-AF65-F5344CB8AC3E}">
        <p14:creationId xmlns:p14="http://schemas.microsoft.com/office/powerpoint/2010/main" val="1307259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5"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65199" y="685689"/>
            <a:ext cx="7808141" cy="3766185"/>
          </a:xfrm>
        </p:spPr>
        <p:txBody>
          <a:bodyPr>
            <a:normAutofit/>
          </a:bodyPr>
          <a:lstStyle/>
          <a:p>
            <a:r>
              <a:rPr lang="en-US"/>
              <a:t>Anything done to an individual to gain acceptance</a:t>
            </a:r>
          </a:p>
          <a:p>
            <a:pPr lvl="1"/>
            <a:r>
              <a:rPr lang="en-US"/>
              <a:t>NOT limited to physical acts</a:t>
            </a:r>
          </a:p>
          <a:p>
            <a:r>
              <a:rPr lang="en-US"/>
              <a:t>Can be a criminal offense</a:t>
            </a:r>
          </a:p>
          <a:p>
            <a:r>
              <a:rPr lang="en-US"/>
              <a:t>Can be criminally liable for hazing, encouraging, obscuring, or not reporting</a:t>
            </a:r>
          </a:p>
          <a:p>
            <a:r>
              <a:rPr lang="en-US"/>
              <a:t>Organization can be held liable on behalf of members, officers, alumni, or any other group with a vested interest in the organization</a:t>
            </a:r>
          </a:p>
          <a:p>
            <a:endParaRPr lang="en-US"/>
          </a:p>
        </p:txBody>
      </p:sp>
      <p:sp>
        <p:nvSpPr>
          <p:cNvPr id="2" name="Title 1"/>
          <p:cNvSpPr>
            <a:spLocks noGrp="1"/>
          </p:cNvSpPr>
          <p:nvPr>
            <p:ph type="title"/>
          </p:nvPr>
        </p:nvSpPr>
        <p:spPr>
          <a:xfrm>
            <a:off x="3296265" y="4594123"/>
            <a:ext cx="8133734" cy="1818323"/>
          </a:xfrm>
        </p:spPr>
        <p:txBody>
          <a:bodyPr anchor="b">
            <a:normAutofit/>
          </a:bodyPr>
          <a:lstStyle/>
          <a:p>
            <a:pPr algn="r"/>
            <a:r>
              <a:rPr lang="en-US" sz="6000"/>
              <a:t>Hazing</a:t>
            </a:r>
          </a:p>
        </p:txBody>
      </p:sp>
    </p:spTree>
    <p:extLst>
      <p:ext uri="{BB962C8B-B14F-4D97-AF65-F5344CB8AC3E}">
        <p14:creationId xmlns:p14="http://schemas.microsoft.com/office/powerpoint/2010/main" val="12852806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7">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62456" y="896684"/>
            <a:ext cx="2979252" cy="4979728"/>
          </a:xfrm>
        </p:spPr>
        <p:txBody>
          <a:bodyPr anchor="ctr">
            <a:normAutofit/>
          </a:bodyPr>
          <a:lstStyle/>
          <a:p>
            <a:pPr algn="r"/>
            <a:r>
              <a:rPr lang="en-US" sz="4000"/>
              <a:t>Hazing</a:t>
            </a:r>
          </a:p>
        </p:txBody>
      </p:sp>
      <p:cxnSp>
        <p:nvCxnSpPr>
          <p:cNvPr id="19" name="Straight Connector 9">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85172" y="896684"/>
            <a:ext cx="5484707" cy="5064633"/>
          </a:xfrm>
        </p:spPr>
        <p:txBody>
          <a:bodyPr anchor="ctr">
            <a:normAutofit/>
          </a:bodyPr>
          <a:lstStyle/>
          <a:p>
            <a:r>
              <a:rPr lang="en-US" sz="1800"/>
              <a:t>The individual agreed</a:t>
            </a:r>
          </a:p>
          <a:p>
            <a:r>
              <a:rPr lang="en-US" sz="1800"/>
              <a:t>Liability Waiver</a:t>
            </a:r>
            <a:endParaRPr lang="en-US" sz="1800">
              <a:cs typeface="Calibri Light"/>
            </a:endParaRPr>
          </a:p>
          <a:p>
            <a:r>
              <a:rPr lang="en-US" sz="1800"/>
              <a:t>No one was hurt</a:t>
            </a:r>
            <a:endParaRPr lang="en-US" sz="1800">
              <a:cs typeface="Calibri Light"/>
            </a:endParaRPr>
          </a:p>
          <a:p>
            <a:r>
              <a:rPr lang="en-US" sz="1800"/>
              <a:t>Nothing Physical</a:t>
            </a:r>
            <a:endParaRPr lang="en-US" sz="1800">
              <a:cs typeface="Calibri Light"/>
            </a:endParaRPr>
          </a:p>
          <a:p>
            <a:r>
              <a:rPr lang="en-US" sz="1800"/>
              <a:t>Tradition</a:t>
            </a:r>
            <a:endParaRPr lang="en-US" sz="1800">
              <a:cs typeface="Calibri Light"/>
            </a:endParaRPr>
          </a:p>
          <a:p>
            <a:r>
              <a:rPr lang="en-US" sz="1800"/>
              <a:t>Someone else does it</a:t>
            </a:r>
            <a:endParaRPr lang="en-US" sz="1800">
              <a:cs typeface="Calibri Light"/>
            </a:endParaRPr>
          </a:p>
          <a:p>
            <a:endParaRPr lang="en-US" sz="1800"/>
          </a:p>
          <a:p>
            <a:pPr marL="0" indent="0">
              <a:buNone/>
            </a:pPr>
            <a:r>
              <a:rPr lang="en-US" sz="1800" b="1" i="1" u="sng"/>
              <a:t>NONE of these are a valid defense for hazing!</a:t>
            </a:r>
            <a:endParaRPr lang="en-US" sz="1800" b="1" i="1" u="sng">
              <a:cs typeface="Calibri Light"/>
            </a:endParaRPr>
          </a:p>
          <a:p>
            <a:pPr marL="0" indent="0">
              <a:buNone/>
            </a:pPr>
            <a:endParaRPr lang="en-US" sz="1800" b="1" i="1" u="sng">
              <a:cs typeface="Calibri Light"/>
            </a:endParaRPr>
          </a:p>
          <a:p>
            <a:pPr marL="0" indent="0">
              <a:buNone/>
            </a:pPr>
            <a:r>
              <a:rPr lang="en-US" sz="1800">
                <a:ea typeface="+mn-lt"/>
                <a:cs typeface="+mn-lt"/>
                <a:hlinkClick r:id="rId2"/>
              </a:rPr>
              <a:t>https://www.youtube.com/watch?v=EAyPj9CDm74&amp;ab_channel=GordieCenter</a:t>
            </a:r>
            <a:r>
              <a:rPr lang="en-US" sz="1800">
                <a:ea typeface="+mn-lt"/>
                <a:cs typeface="+mn-lt"/>
              </a:rPr>
              <a:t> </a:t>
            </a:r>
            <a:endParaRPr lang="en-US">
              <a:ea typeface="+mn-lt"/>
              <a:cs typeface="+mn-lt"/>
            </a:endParaRPr>
          </a:p>
          <a:p>
            <a:pPr marL="347345" lvl="1"/>
            <a:endParaRPr lang="en-US" sz="1800">
              <a:cs typeface="Calibri Light" panose="020F0302020204030204"/>
            </a:endParaRPr>
          </a:p>
        </p:txBody>
      </p:sp>
    </p:spTree>
    <p:extLst>
      <p:ext uri="{BB962C8B-B14F-4D97-AF65-F5344CB8AC3E}">
        <p14:creationId xmlns:p14="http://schemas.microsoft.com/office/powerpoint/2010/main" val="33455712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9" end="9"/>
                                            </p:txEl>
                                          </p:spTgt>
                                        </p:tgtEl>
                                        <p:attrNameLst>
                                          <p:attrName>style.visibility</p:attrName>
                                        </p:attrNameLst>
                                      </p:cBhvr>
                                      <p:to>
                                        <p:strVal val="visible"/>
                                      </p:to>
                                    </p:set>
                                    <p:animEffect transition="in" filter="fade">
                                      <p:cBhvr>
                                        <p:cTn id="42"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65199" y="685689"/>
            <a:ext cx="7808141" cy="3766185"/>
          </a:xfrm>
        </p:spPr>
        <p:txBody>
          <a:bodyPr>
            <a:normAutofit/>
          </a:bodyPr>
          <a:lstStyle/>
          <a:p>
            <a:r>
              <a:rPr lang="en-US"/>
              <a:t>Prohibits discrimination based on gender, including pregnancy, sexual harassment, and abortion</a:t>
            </a:r>
          </a:p>
          <a:p>
            <a:r>
              <a:rPr lang="en-US"/>
              <a:t>Ensures equitable access for visually impaired students</a:t>
            </a:r>
          </a:p>
          <a:p>
            <a:r>
              <a:rPr lang="en-US"/>
              <a:t>Enforced by Department of Education’s Office of Civil Rights</a:t>
            </a:r>
          </a:p>
          <a:p>
            <a:r>
              <a:rPr lang="en-US"/>
              <a:t>Applies to any program receiving federal funding</a:t>
            </a:r>
          </a:p>
        </p:txBody>
      </p:sp>
      <p:sp>
        <p:nvSpPr>
          <p:cNvPr id="2" name="Title 1"/>
          <p:cNvSpPr>
            <a:spLocks noGrp="1"/>
          </p:cNvSpPr>
          <p:nvPr>
            <p:ph type="title"/>
          </p:nvPr>
        </p:nvSpPr>
        <p:spPr>
          <a:xfrm>
            <a:off x="3296265" y="4594123"/>
            <a:ext cx="8133734" cy="1818323"/>
          </a:xfrm>
        </p:spPr>
        <p:txBody>
          <a:bodyPr anchor="b">
            <a:normAutofit/>
          </a:bodyPr>
          <a:lstStyle/>
          <a:p>
            <a:pPr algn="r"/>
            <a:r>
              <a:rPr lang="en-US" sz="6000"/>
              <a:t>Title IX</a:t>
            </a:r>
          </a:p>
        </p:txBody>
      </p:sp>
    </p:spTree>
    <p:extLst>
      <p:ext uri="{BB962C8B-B14F-4D97-AF65-F5344CB8AC3E}">
        <p14:creationId xmlns:p14="http://schemas.microsoft.com/office/powerpoint/2010/main" val="28583992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7224" y="936711"/>
            <a:ext cx="2988265" cy="4984578"/>
          </a:xfrm>
        </p:spPr>
        <p:txBody>
          <a:bodyPr>
            <a:normAutofit/>
          </a:bodyPr>
          <a:lstStyle/>
          <a:p>
            <a:r>
              <a:rPr lang="en-US" sz="4400">
                <a:solidFill>
                  <a:srgbClr val="FFFFFF"/>
                </a:solidFill>
              </a:rPr>
              <a:t>Title IX (cont.)</a:t>
            </a:r>
          </a:p>
        </p:txBody>
      </p:sp>
      <p:sp>
        <p:nvSpPr>
          <p:cNvPr id="3" name="Content Placeholder 2"/>
          <p:cNvSpPr>
            <a:spLocks noGrp="1"/>
          </p:cNvSpPr>
          <p:nvPr>
            <p:ph idx="1"/>
          </p:nvPr>
        </p:nvSpPr>
        <p:spPr>
          <a:xfrm>
            <a:off x="4614389" y="936711"/>
            <a:ext cx="6815992" cy="4984578"/>
          </a:xfrm>
        </p:spPr>
        <p:txBody>
          <a:bodyPr anchor="ctr">
            <a:normAutofit/>
          </a:bodyPr>
          <a:lstStyle/>
          <a:p>
            <a:r>
              <a:rPr lang="en-US"/>
              <a:t>Ensures equal opportunities for male and female students</a:t>
            </a:r>
          </a:p>
          <a:p>
            <a:pPr lvl="1"/>
            <a:r>
              <a:rPr lang="en-US"/>
              <a:t>Opportunities need not be identical, but available</a:t>
            </a:r>
          </a:p>
          <a:p>
            <a:r>
              <a:rPr lang="en-US"/>
              <a:t>Gender-based discrimination applies to all areas of campus life</a:t>
            </a:r>
          </a:p>
          <a:p>
            <a:r>
              <a:rPr lang="en-US"/>
              <a:t>Violations can result in sanctions including loss of federal funding</a:t>
            </a:r>
          </a:p>
        </p:txBody>
      </p:sp>
    </p:spTree>
    <p:extLst>
      <p:ext uri="{BB962C8B-B14F-4D97-AF65-F5344CB8AC3E}">
        <p14:creationId xmlns:p14="http://schemas.microsoft.com/office/powerpoint/2010/main" val="25724403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1846" y="1059736"/>
            <a:ext cx="10040233" cy="1228130"/>
          </a:xfrm>
        </p:spPr>
        <p:txBody>
          <a:bodyPr>
            <a:normAutofit/>
          </a:bodyPr>
          <a:lstStyle/>
          <a:p>
            <a:r>
              <a:rPr lang="en-US" sz="4200">
                <a:solidFill>
                  <a:srgbClr val="FFFFFF"/>
                </a:solidFill>
              </a:rPr>
              <a:t>Title IX implications for </a:t>
            </a:r>
            <a:br>
              <a:rPr lang="en-US" sz="4200">
                <a:solidFill>
                  <a:srgbClr val="FFFFFF"/>
                </a:solidFill>
              </a:rPr>
            </a:br>
            <a:r>
              <a:rPr lang="en-US" sz="4200">
                <a:solidFill>
                  <a:srgbClr val="FFFFFF"/>
                </a:solidFill>
              </a:rPr>
              <a:t>student organizations</a:t>
            </a:r>
          </a:p>
        </p:txBody>
      </p:sp>
      <p:sp>
        <p:nvSpPr>
          <p:cNvPr id="3" name="Content Placeholder 2"/>
          <p:cNvSpPr>
            <a:spLocks noGrp="1"/>
          </p:cNvSpPr>
          <p:nvPr>
            <p:ph idx="1"/>
          </p:nvPr>
        </p:nvSpPr>
        <p:spPr>
          <a:xfrm>
            <a:off x="1071846" y="2973313"/>
            <a:ext cx="10040233" cy="2903099"/>
          </a:xfrm>
        </p:spPr>
        <p:txBody>
          <a:bodyPr>
            <a:normAutofit/>
          </a:bodyPr>
          <a:lstStyle/>
          <a:p>
            <a:r>
              <a:rPr lang="en-US"/>
              <a:t>Groups may not discriminate based on gender</a:t>
            </a:r>
          </a:p>
          <a:p>
            <a:pPr lvl="1"/>
            <a:r>
              <a:rPr lang="en-US"/>
              <a:t>Traditionally single-sex organizations (i.e. fraternities &amp; sororities) are allowed</a:t>
            </a:r>
          </a:p>
          <a:p>
            <a:pPr lvl="1"/>
            <a:r>
              <a:rPr lang="en-US"/>
              <a:t>Equal opportunity must exist, or be offered, for both genders</a:t>
            </a:r>
          </a:p>
          <a:p>
            <a:r>
              <a:rPr lang="en-US"/>
              <a:t>Groups may not show preference to male/female members in operations</a:t>
            </a:r>
          </a:p>
          <a:p>
            <a:pPr lvl="1"/>
            <a:r>
              <a:rPr lang="en-US"/>
              <a:t>Includes preference in selection for honors, awards, or opportunities, and different expectations for male/female members</a:t>
            </a:r>
          </a:p>
        </p:txBody>
      </p:sp>
    </p:spTree>
    <p:extLst>
      <p:ext uri="{BB962C8B-B14F-4D97-AF65-F5344CB8AC3E}">
        <p14:creationId xmlns:p14="http://schemas.microsoft.com/office/powerpoint/2010/main" val="115652376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par>
                                <p:cTn id="11" presetID="10"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animEffect transition="in" filter="fade">
                                      <p:cBhvr>
                                        <p:cTn id="13" dur="500"/>
                                        <p:tgtEl>
                                          <p:spTgt spid="3">
                                            <p:txEl>
                                              <p:pRg st="2" end="2"/>
                                            </p:txEl>
                                          </p:spTgt>
                                        </p:tgtEl>
                                      </p:cBhvr>
                                    </p:animEffect>
                                  </p:childTnLst>
                                </p:cTn>
                              </p:par>
                            </p:childTnLst>
                          </p:cTn>
                        </p:par>
                      </p:childTnLst>
                    </p:cTn>
                  </p:par>
                  <p:par>
                    <p:cTn id="14" fill="hold">
                      <p:stCondLst>
                        <p:cond delay="indefinite"/>
                      </p:stCondLst>
                      <p:childTnLst>
                        <p:par>
                          <p:cTn id="15" fill="hold">
                            <p:stCondLst>
                              <p:cond delay="0"/>
                            </p:stCondLst>
                            <p:childTnLst>
                              <p:par>
                                <p:cTn id="16" presetID="10" presetClass="entr" presetSubtype="0" fill="hold" grpId="0" nodeType="clickEffect">
                                  <p:stCondLst>
                                    <p:cond delay="0"/>
                                  </p:stCondLst>
                                  <p:childTnLst>
                                    <p:set>
                                      <p:cBhvr>
                                        <p:cTn id="17" dur="1" fill="hold">
                                          <p:stCondLst>
                                            <p:cond delay="0"/>
                                          </p:stCondLst>
                                        </p:cTn>
                                        <p:tgtEl>
                                          <p:spTgt spid="3">
                                            <p:txEl>
                                              <p:pRg st="3" end="3"/>
                                            </p:txEl>
                                          </p:spTgt>
                                        </p:tgtEl>
                                        <p:attrNameLst>
                                          <p:attrName>style.visibility</p:attrName>
                                        </p:attrNameLst>
                                      </p:cBhvr>
                                      <p:to>
                                        <p:strVal val="visible"/>
                                      </p:to>
                                    </p:set>
                                    <p:animEffect transition="in" filter="fade">
                                      <p:cBhvr>
                                        <p:cTn id="18" dur="500"/>
                                        <p:tgtEl>
                                          <p:spTgt spid="3">
                                            <p:txEl>
                                              <p:pRg st="3" end="3"/>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animEffect transition="in" filter="fade">
                                      <p:cBhvr>
                                        <p:cTn id="21"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7" name="Rectangle 7">
            <a:extLst>
              <a:ext uri="{FF2B5EF4-FFF2-40B4-BE49-F238E27FC236}">
                <a16:creationId xmlns:a16="http://schemas.microsoft.com/office/drawing/2014/main" id="{888FA52F-675E-4661-BA16-455C939430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362456" y="896684"/>
            <a:ext cx="2979252" cy="4979728"/>
          </a:xfrm>
        </p:spPr>
        <p:txBody>
          <a:bodyPr anchor="ctr">
            <a:normAutofit/>
          </a:bodyPr>
          <a:lstStyle/>
          <a:p>
            <a:pPr algn="r"/>
            <a:r>
              <a:rPr lang="en-US" sz="4000"/>
              <a:t>Title IX implications for </a:t>
            </a:r>
            <a:br>
              <a:rPr lang="en-US" sz="4000"/>
            </a:br>
            <a:r>
              <a:rPr lang="en-US" sz="4000"/>
              <a:t>student organizations</a:t>
            </a:r>
          </a:p>
        </p:txBody>
      </p:sp>
      <p:cxnSp>
        <p:nvCxnSpPr>
          <p:cNvPr id="9" name="Straight Connector 9">
            <a:extLst>
              <a:ext uri="{FF2B5EF4-FFF2-40B4-BE49-F238E27FC236}">
                <a16:creationId xmlns:a16="http://schemas.microsoft.com/office/drawing/2014/main" id="{07BC4E14-913C-46C0-ABF7-BDDAEC08A367}"/>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4663440" y="2071116"/>
            <a:ext cx="0" cy="2715768"/>
          </a:xfrm>
          <a:prstGeom prst="line">
            <a:avLst/>
          </a:prstGeom>
          <a:ln>
            <a:solidFill>
              <a:schemeClr val="accent1">
                <a:lumMod val="40000"/>
                <a:lumOff val="60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p:cNvSpPr>
            <a:spLocks noGrp="1"/>
          </p:cNvSpPr>
          <p:nvPr>
            <p:ph idx="1"/>
          </p:nvPr>
        </p:nvSpPr>
        <p:spPr>
          <a:xfrm>
            <a:off x="4985172" y="896684"/>
            <a:ext cx="5484707" cy="5064633"/>
          </a:xfrm>
        </p:spPr>
        <p:txBody>
          <a:bodyPr anchor="ctr">
            <a:normAutofit/>
          </a:bodyPr>
          <a:lstStyle/>
          <a:p>
            <a:r>
              <a:rPr lang="en-US" sz="1800"/>
              <a:t> Sexual Misconduct</a:t>
            </a:r>
          </a:p>
          <a:p>
            <a:pPr marL="347345" lvl="1"/>
            <a:r>
              <a:rPr lang="en-US" sz="1800"/>
              <a:t>Duty to provide a safe environment</a:t>
            </a:r>
            <a:endParaRPr lang="en-US" sz="1800">
              <a:cs typeface="Calibri Light"/>
            </a:endParaRPr>
          </a:p>
          <a:p>
            <a:pPr marL="347345" lvl="1"/>
            <a:r>
              <a:rPr lang="en-US" sz="1800"/>
              <a:t>Complaints/Concerns must be reported and handled in a prompt manner</a:t>
            </a:r>
            <a:endParaRPr lang="en-US" sz="1800">
              <a:cs typeface="Calibri Light"/>
            </a:endParaRPr>
          </a:p>
          <a:p>
            <a:pPr lvl="2"/>
            <a:r>
              <a:rPr lang="en-US" sz="1800"/>
              <a:t>Report concerns to advisor/Executive Director of Student Life immediately</a:t>
            </a:r>
            <a:endParaRPr lang="en-US" sz="1800">
              <a:cs typeface="Calibri Light"/>
            </a:endParaRPr>
          </a:p>
          <a:p>
            <a:pPr marL="347345" lvl="1"/>
            <a:endParaRPr lang="en-US" sz="1800">
              <a:cs typeface="Calibri Light"/>
            </a:endParaRPr>
          </a:p>
          <a:p>
            <a:r>
              <a:rPr lang="en-US" sz="1800"/>
              <a:t>Campus Sexual Violence Elimination Act of 2013</a:t>
            </a:r>
            <a:endParaRPr lang="en-US" sz="1800">
              <a:cs typeface="Calibri Light"/>
            </a:endParaRPr>
          </a:p>
          <a:p>
            <a:pPr lvl="2"/>
            <a:r>
              <a:rPr lang="en-US" sz="1800"/>
              <a:t>Includes sexual assault &amp; harassment, date rape, acquaintance rape, stalking, and domestic violence</a:t>
            </a:r>
            <a:endParaRPr lang="en-US" sz="1800">
              <a:cs typeface="Calibri Light"/>
            </a:endParaRPr>
          </a:p>
          <a:p>
            <a:pPr lvl="2"/>
            <a:r>
              <a:rPr lang="en-US" sz="1800"/>
              <a:t>Required education of all incoming students, faculty, and staff</a:t>
            </a:r>
            <a:endParaRPr lang="en-US" sz="1800">
              <a:cs typeface="Calibri Light"/>
            </a:endParaRPr>
          </a:p>
          <a:p>
            <a:pPr marL="347345" lvl="1"/>
            <a:endParaRPr lang="en-US" sz="1800">
              <a:cs typeface="Calibri Light"/>
            </a:endParaRPr>
          </a:p>
        </p:txBody>
      </p:sp>
    </p:spTree>
    <p:extLst>
      <p:ext uri="{BB962C8B-B14F-4D97-AF65-F5344CB8AC3E}">
        <p14:creationId xmlns:p14="http://schemas.microsoft.com/office/powerpoint/2010/main" val="328373516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par>
                                <p:cTn id="18" presetID="10" presetClass="entr" presetSubtype="0" fill="hold" grpId="0" nodeType="with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6" end="6"/>
                                            </p:txEl>
                                          </p:spTgt>
                                        </p:tgtEl>
                                        <p:attrNameLst>
                                          <p:attrName>style.visibility</p:attrName>
                                        </p:attrNameLst>
                                      </p:cBhvr>
                                      <p:to>
                                        <p:strVal val="visible"/>
                                      </p:to>
                                    </p:set>
                                    <p:animEffect transition="in" filter="fade">
                                      <p:cBhvr>
                                        <p:cTn id="30" dur="500"/>
                                        <p:tgtEl>
                                          <p:spTgt spid="3">
                                            <p:txEl>
                                              <p:pRg st="6" end="6"/>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animEffect transition="in" filter="fade">
                                      <p:cBhvr>
                                        <p:cTn id="35"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 name="Rectangle 7">
            <a:extLst>
              <a:ext uri="{FF2B5EF4-FFF2-40B4-BE49-F238E27FC236}">
                <a16:creationId xmlns:a16="http://schemas.microsoft.com/office/drawing/2014/main" id="{7354C0EE-CF6F-41B8-ABB8-549A512AF4D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62781" y="965200"/>
            <a:ext cx="7801145" cy="3635280"/>
          </a:xfrm>
        </p:spPr>
        <p:txBody>
          <a:bodyPr anchor="ctr">
            <a:normAutofit/>
          </a:bodyPr>
          <a:lstStyle/>
          <a:p>
            <a:r>
              <a:rPr lang="en-US" sz="2200"/>
              <a:t>Ranges from unwanted gender-based comments to physical assault</a:t>
            </a:r>
          </a:p>
          <a:p>
            <a:pPr lvl="1"/>
            <a:r>
              <a:rPr lang="en-US" sz="2200"/>
              <a:t>Unwelcome flirtations, leering, advances, or pressure for sexual activity</a:t>
            </a:r>
          </a:p>
          <a:p>
            <a:pPr lvl="1"/>
            <a:r>
              <a:rPr lang="en-US" sz="2200"/>
              <a:t>Unwanted touching, pinching, or brushing</a:t>
            </a:r>
          </a:p>
          <a:p>
            <a:pPr lvl="1"/>
            <a:r>
              <a:rPr lang="en-US" sz="2200"/>
              <a:t>Exposure to sexual graffiti or suggestive objects</a:t>
            </a:r>
          </a:p>
          <a:p>
            <a:pPr lvl="1"/>
            <a:r>
              <a:rPr lang="en-US" sz="2200"/>
              <a:t>Innuendoes or gestures at inappropriate times</a:t>
            </a:r>
          </a:p>
          <a:p>
            <a:pPr lvl="1"/>
            <a:r>
              <a:rPr lang="en-US" sz="2200"/>
              <a:t>Disparaging remarks about one’s gender</a:t>
            </a:r>
          </a:p>
          <a:p>
            <a:pPr lvl="1"/>
            <a:r>
              <a:rPr lang="en-US" sz="2200"/>
              <a:t>Offensive, abusive, or forced physical contact</a:t>
            </a:r>
          </a:p>
          <a:p>
            <a:pPr lvl="1"/>
            <a:r>
              <a:rPr lang="en-US" sz="2200"/>
              <a:t>Oftentimes disguised as humor</a:t>
            </a:r>
          </a:p>
        </p:txBody>
      </p:sp>
      <p:sp>
        <p:nvSpPr>
          <p:cNvPr id="6" name="Rectangle 9">
            <a:extLst>
              <a:ext uri="{FF2B5EF4-FFF2-40B4-BE49-F238E27FC236}">
                <a16:creationId xmlns:a16="http://schemas.microsoft.com/office/drawing/2014/main" id="{7C7E1896-2992-48D4-85AC-95AB8AB147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5215466"/>
            <a:ext cx="12192000" cy="1642534"/>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2781" y="5537199"/>
            <a:ext cx="10467218" cy="848184"/>
          </a:xfrm>
        </p:spPr>
        <p:txBody>
          <a:bodyPr anchor="t">
            <a:normAutofit/>
          </a:bodyPr>
          <a:lstStyle/>
          <a:p>
            <a:r>
              <a:rPr lang="en-US" sz="4000"/>
              <a:t>Sexual Misconduct</a:t>
            </a:r>
          </a:p>
        </p:txBody>
      </p:sp>
    </p:spTree>
    <p:extLst>
      <p:ext uri="{BB962C8B-B14F-4D97-AF65-F5344CB8AC3E}">
        <p14:creationId xmlns:p14="http://schemas.microsoft.com/office/powerpoint/2010/main" val="255362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10" presetClass="entr" presetSubtype="0" fill="hold" grpId="0" nodeType="clickEffect">
                                  <p:stCondLst>
                                    <p:cond delay="0"/>
                                  </p:stCondLst>
                                  <p:childTnLst>
                                    <p:set>
                                      <p:cBhvr>
                                        <p:cTn id="39" dur="1" fill="hold">
                                          <p:stCondLst>
                                            <p:cond delay="0"/>
                                          </p:stCondLst>
                                        </p:cTn>
                                        <p:tgtEl>
                                          <p:spTgt spid="3">
                                            <p:txEl>
                                              <p:pRg st="7" end="7"/>
                                            </p:txEl>
                                          </p:spTgt>
                                        </p:tgtEl>
                                        <p:attrNameLst>
                                          <p:attrName>style.visibility</p:attrName>
                                        </p:attrNameLst>
                                      </p:cBhvr>
                                      <p:to>
                                        <p:strVal val="visible"/>
                                      </p:to>
                                    </p:set>
                                    <p:animEffect transition="in" filter="fade">
                                      <p:cBhvr>
                                        <p:cTn id="40"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BD976C13-68E6-4E25-B13E-FC3A2D3F66E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0" name="Rectangle 9">
            <a:extLst>
              <a:ext uri="{FF2B5EF4-FFF2-40B4-BE49-F238E27FC236}">
                <a16:creationId xmlns:a16="http://schemas.microsoft.com/office/drawing/2014/main" id="{E2FE3A7B-DDFF-4F81-8AAE-11D96D138C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9825ADD-F95C-4747-9B41-5DB21C28E6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5571066"/>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86791A8E-B2BA-467D-BB87-8CFBFB13AF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23900" y="726948"/>
            <a:ext cx="10744200" cy="5404104"/>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Text Placeholder 2"/>
          <p:cNvSpPr>
            <a:spLocks noGrp="1"/>
          </p:cNvSpPr>
          <p:nvPr>
            <p:ph type="body" idx="1"/>
          </p:nvPr>
        </p:nvSpPr>
        <p:spPr>
          <a:xfrm>
            <a:off x="1286503" y="4064626"/>
            <a:ext cx="9607159" cy="1476235"/>
          </a:xfrm>
        </p:spPr>
        <p:txBody>
          <a:bodyPr vert="horz" lIns="91440" tIns="45720" rIns="91440" bIns="45720" rtlCol="0">
            <a:normAutofit/>
          </a:bodyPr>
          <a:lstStyle/>
          <a:p>
            <a:pPr algn="ctr"/>
            <a:r>
              <a:rPr lang="en-US" sz="2800">
                <a:solidFill>
                  <a:srgbClr val="FFFFFF"/>
                </a:solidFill>
                <a:hlinkClick r:id="rId2"/>
              </a:rPr>
              <a:t>https://www.youtube.com/watch?v=fGoWLWS4-kU</a:t>
            </a:r>
            <a:endParaRPr lang="en-US" sz="2800">
              <a:solidFill>
                <a:srgbClr val="FFFFFF"/>
              </a:solidFill>
            </a:endParaRPr>
          </a:p>
          <a:p>
            <a:pPr algn="ctr"/>
            <a:endParaRPr lang="en-US" sz="2800">
              <a:solidFill>
                <a:srgbClr val="FFFFFF"/>
              </a:solidFill>
            </a:endParaRPr>
          </a:p>
        </p:txBody>
      </p:sp>
      <p:sp>
        <p:nvSpPr>
          <p:cNvPr id="2" name="Title 1"/>
          <p:cNvSpPr>
            <a:spLocks noGrp="1"/>
          </p:cNvSpPr>
          <p:nvPr>
            <p:ph type="title"/>
          </p:nvPr>
        </p:nvSpPr>
        <p:spPr>
          <a:xfrm>
            <a:off x="1286503" y="1285196"/>
            <a:ext cx="9607160" cy="2779429"/>
          </a:xfrm>
        </p:spPr>
        <p:txBody>
          <a:bodyPr vert="horz" lIns="91440" tIns="45720" rIns="91440" bIns="45720" rtlCol="0" anchor="b">
            <a:normAutofit/>
          </a:bodyPr>
          <a:lstStyle/>
          <a:p>
            <a:pPr algn="ctr"/>
            <a:r>
              <a:rPr lang="en-US" sz="7200">
                <a:solidFill>
                  <a:srgbClr val="FFFFFF"/>
                </a:solidFill>
              </a:rPr>
              <a:t>TEA is consent VIDEO</a:t>
            </a:r>
          </a:p>
        </p:txBody>
      </p:sp>
    </p:spTree>
    <p:extLst>
      <p:ext uri="{BB962C8B-B14F-4D97-AF65-F5344CB8AC3E}">
        <p14:creationId xmlns:p14="http://schemas.microsoft.com/office/powerpoint/2010/main" val="3254212974"/>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 name="Rectangle 14">
            <a:extLst>
              <a:ext uri="{FF2B5EF4-FFF2-40B4-BE49-F238E27FC236}">
                <a16:creationId xmlns:a16="http://schemas.microsoft.com/office/drawing/2014/main" id="{D6EA1A26-163F-4F15-91F4-F2C51AC9C10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73212" y="-523151"/>
            <a:ext cx="3401568" cy="1920240"/>
          </a:xfrm>
        </p:spPr>
        <p:txBody>
          <a:bodyPr anchor="b">
            <a:normAutofit/>
          </a:bodyPr>
          <a:lstStyle/>
          <a:p>
            <a:r>
              <a:rPr lang="en-US" sz="4000">
                <a:solidFill>
                  <a:srgbClr val="FFFFFF"/>
                </a:solidFill>
              </a:rPr>
              <a:t>What is Ethics?</a:t>
            </a:r>
          </a:p>
        </p:txBody>
      </p:sp>
      <p:pic>
        <p:nvPicPr>
          <p:cNvPr id="10" name="Picture 10" descr="Diagram&#10;&#10;Description automatically generated">
            <a:extLst>
              <a:ext uri="{FF2B5EF4-FFF2-40B4-BE49-F238E27FC236}">
                <a16:creationId xmlns:a16="http://schemas.microsoft.com/office/drawing/2014/main" id="{A7FB4206-BA7C-1394-BB54-C329A6DC3B49}"/>
              </a:ext>
            </a:extLst>
          </p:cNvPr>
          <p:cNvPicPr>
            <a:picLocks noChangeAspect="1"/>
          </p:cNvPicPr>
          <p:nvPr/>
        </p:nvPicPr>
        <p:blipFill rotWithShape="1">
          <a:blip r:embed="rId2">
            <a:extLst>
              <a:ext uri="{837473B0-CC2E-450A-ABE3-18F120FF3D39}">
                <a1611:picAttrSrcUrl xmlns:a1611="http://schemas.microsoft.com/office/drawing/2016/11/main" r:id="rId3"/>
              </a:ext>
            </a:extLst>
          </a:blip>
          <a:srcRect l="645" r="9471" b="1"/>
          <a:stretch/>
        </p:blipFill>
        <p:spPr>
          <a:xfrm>
            <a:off x="633999" y="640080"/>
            <a:ext cx="6278529" cy="5588101"/>
          </a:xfrm>
          <a:prstGeom prst="rect">
            <a:avLst/>
          </a:prstGeom>
        </p:spPr>
      </p:pic>
      <p:sp>
        <p:nvSpPr>
          <p:cNvPr id="3" name="Content Placeholder 2"/>
          <p:cNvSpPr>
            <a:spLocks noGrp="1"/>
          </p:cNvSpPr>
          <p:nvPr>
            <p:ph idx="1"/>
          </p:nvPr>
        </p:nvSpPr>
        <p:spPr>
          <a:xfrm>
            <a:off x="8183238" y="1717931"/>
            <a:ext cx="3662252" cy="4481039"/>
          </a:xfrm>
        </p:spPr>
        <p:txBody>
          <a:bodyPr vert="horz" lIns="91440" tIns="45720" rIns="91440" bIns="45720" rtlCol="0" anchor="t">
            <a:noAutofit/>
          </a:bodyPr>
          <a:lstStyle/>
          <a:p>
            <a:r>
              <a:rPr lang="en-US" sz="2000" dirty="0"/>
              <a:t>Doing the right thing, even when no one is looking</a:t>
            </a:r>
            <a:endParaRPr lang="en-US" sz="2000" dirty="0">
              <a:ea typeface="Calibri Light"/>
              <a:cs typeface="Calibri Light"/>
            </a:endParaRPr>
          </a:p>
          <a:p>
            <a:endParaRPr lang="en-US" sz="2000" dirty="0">
              <a:ea typeface="Calibri Light"/>
              <a:cs typeface="Calibri Light"/>
            </a:endParaRPr>
          </a:p>
          <a:p>
            <a:r>
              <a:rPr lang="en-US" sz="2000" dirty="0"/>
              <a:t>The rules, guidelines, and morals to make fair and equitable decisions</a:t>
            </a:r>
            <a:endParaRPr lang="en-US" sz="2000" dirty="0">
              <a:ea typeface="Calibri Light"/>
              <a:cs typeface="Calibri Light"/>
            </a:endParaRPr>
          </a:p>
          <a:p>
            <a:pPr marL="347345" lvl="1"/>
            <a:r>
              <a:rPr lang="en-US" sz="2000" dirty="0"/>
              <a:t>Non-Discrimination</a:t>
            </a:r>
            <a:endParaRPr lang="en-US" sz="2000" dirty="0">
              <a:ea typeface="Calibri Light"/>
              <a:cs typeface="Calibri Light"/>
            </a:endParaRPr>
          </a:p>
          <a:p>
            <a:pPr marL="347345" lvl="1"/>
            <a:r>
              <a:rPr lang="en-US" sz="2000" dirty="0"/>
              <a:t>Equal Access &amp; Opportunity</a:t>
            </a:r>
            <a:endParaRPr lang="en-US" sz="2000" dirty="0">
              <a:ea typeface="Calibri Light"/>
              <a:cs typeface="Calibri Light"/>
            </a:endParaRPr>
          </a:p>
          <a:p>
            <a:pPr marL="347345" lvl="1"/>
            <a:r>
              <a:rPr lang="en-US" sz="2000" dirty="0"/>
              <a:t>Distribution of Responsibility</a:t>
            </a:r>
            <a:endParaRPr lang="en-US" sz="2000" dirty="0">
              <a:ea typeface="Calibri Light"/>
              <a:cs typeface="Calibri Light"/>
            </a:endParaRPr>
          </a:p>
          <a:p>
            <a:pPr marL="347345" lvl="1"/>
            <a:r>
              <a:rPr lang="en-US" sz="2000" dirty="0"/>
              <a:t>Use of Resources</a:t>
            </a:r>
            <a:endParaRPr lang="en-US" sz="2000" dirty="0">
              <a:ea typeface="Calibri Light"/>
              <a:cs typeface="Calibri Light"/>
            </a:endParaRPr>
          </a:p>
          <a:p>
            <a:pPr marL="347345" lvl="1"/>
            <a:r>
              <a:rPr lang="en-US" sz="2000" dirty="0"/>
              <a:t>Confidentiality</a:t>
            </a:r>
            <a:endParaRPr lang="en-US" sz="2000" dirty="0">
              <a:ea typeface="Calibri Light"/>
              <a:cs typeface="Calibri Light"/>
            </a:endParaRPr>
          </a:p>
        </p:txBody>
      </p:sp>
    </p:spTree>
    <p:extLst>
      <p:ext uri="{BB962C8B-B14F-4D97-AF65-F5344CB8AC3E}">
        <p14:creationId xmlns:p14="http://schemas.microsoft.com/office/powerpoint/2010/main" val="2831752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3">
                                            <p:txEl>
                                              <p:pRg st="4" end="4"/>
                                            </p:txEl>
                                          </p:spTgt>
                                        </p:tgtEl>
                                        <p:attrNameLst>
                                          <p:attrName>style.visibility</p:attrName>
                                        </p:attrNameLst>
                                      </p:cBhvr>
                                      <p:to>
                                        <p:strVal val="visible"/>
                                      </p:to>
                                    </p:set>
                                    <p:animEffect transition="in" filter="fade">
                                      <p:cBhvr>
                                        <p:cTn id="18" dur="500"/>
                                        <p:tgtEl>
                                          <p:spTgt spid="3">
                                            <p:txEl>
                                              <p:pRg st="4" end="4"/>
                                            </p:txEl>
                                          </p:spTgt>
                                        </p:tgtEl>
                                      </p:cBhvr>
                                    </p:animEffect>
                                  </p:childTnLst>
                                </p:cTn>
                              </p:par>
                              <p:par>
                                <p:cTn id="19" presetID="10"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animEffect transition="in" filter="fade">
                                      <p:cBhvr>
                                        <p:cTn id="21" dur="500"/>
                                        <p:tgtEl>
                                          <p:spTgt spid="3">
                                            <p:txEl>
                                              <p:pRg st="5" end="5"/>
                                            </p:txEl>
                                          </p:spTgt>
                                        </p:tgtEl>
                                      </p:cBhvr>
                                    </p:animEffect>
                                  </p:childTnLst>
                                </p:cTn>
                              </p:par>
                              <p:par>
                                <p:cTn id="22" presetID="10" presetClass="entr" presetSubtype="0" fill="hold" grpId="0" nodeType="withEffect">
                                  <p:stCondLst>
                                    <p:cond delay="0"/>
                                  </p:stCondLst>
                                  <p:childTnLst>
                                    <p:set>
                                      <p:cBhvr>
                                        <p:cTn id="23" dur="1" fill="hold">
                                          <p:stCondLst>
                                            <p:cond delay="0"/>
                                          </p:stCondLst>
                                        </p:cTn>
                                        <p:tgtEl>
                                          <p:spTgt spid="3">
                                            <p:txEl>
                                              <p:pRg st="6" end="6"/>
                                            </p:txEl>
                                          </p:spTgt>
                                        </p:tgtEl>
                                        <p:attrNameLst>
                                          <p:attrName>style.visibility</p:attrName>
                                        </p:attrNameLst>
                                      </p:cBhvr>
                                      <p:to>
                                        <p:strVal val="visible"/>
                                      </p:to>
                                    </p:set>
                                    <p:animEffect transition="in" filter="fade">
                                      <p:cBhvr>
                                        <p:cTn id="24" dur="500"/>
                                        <p:tgtEl>
                                          <p:spTgt spid="3">
                                            <p:txEl>
                                              <p:pRg st="6" end="6"/>
                                            </p:txEl>
                                          </p:spTgt>
                                        </p:tgtEl>
                                      </p:cBhvr>
                                    </p:animEffect>
                                  </p:childTnLst>
                                </p:cTn>
                              </p:par>
                              <p:par>
                                <p:cTn id="25" presetID="10" presetClass="entr" presetSubtype="0" fill="hold" grpId="0" nodeType="with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animEffect transition="in" filter="fade">
                                      <p:cBhvr>
                                        <p:cTn id="27"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CA1C423-B644-04F0-31AE-D0FF5666FF3D}"/>
              </a:ext>
            </a:extLst>
          </p:cNvPr>
          <p:cNvSpPr>
            <a:spLocks noGrp="1"/>
          </p:cNvSpPr>
          <p:nvPr>
            <p:ph type="title"/>
          </p:nvPr>
        </p:nvSpPr>
        <p:spPr/>
        <p:txBody>
          <a:bodyPr/>
          <a:lstStyle/>
          <a:p>
            <a:r>
              <a:rPr lang="en-US" dirty="0">
                <a:ea typeface="Calibri Light"/>
                <a:cs typeface="Calibri Light"/>
              </a:rPr>
              <a:t>Any Questions? Reach out to:</a:t>
            </a:r>
            <a:endParaRPr lang="en-US" dirty="0"/>
          </a:p>
        </p:txBody>
      </p:sp>
      <p:sp>
        <p:nvSpPr>
          <p:cNvPr id="3" name="Text Placeholder 2">
            <a:extLst>
              <a:ext uri="{FF2B5EF4-FFF2-40B4-BE49-F238E27FC236}">
                <a16:creationId xmlns:a16="http://schemas.microsoft.com/office/drawing/2014/main" id="{42D0CC52-EEA0-8E51-7D1B-0A4C9D0B7426}"/>
              </a:ext>
            </a:extLst>
          </p:cNvPr>
          <p:cNvSpPr>
            <a:spLocks noGrp="1"/>
          </p:cNvSpPr>
          <p:nvPr>
            <p:ph type="body" idx="1"/>
          </p:nvPr>
        </p:nvSpPr>
        <p:spPr/>
        <p:txBody>
          <a:bodyPr/>
          <a:lstStyle/>
          <a:p>
            <a:r>
              <a:rPr lang="en-US" dirty="0">
                <a:ea typeface="Calibri Light"/>
                <a:cs typeface="Calibri Light"/>
              </a:rPr>
              <a:t>Keagan Scott – </a:t>
            </a:r>
            <a:r>
              <a:rPr lang="en-US" dirty="0">
                <a:ea typeface="Calibri Light"/>
                <a:cs typeface="Calibri Light"/>
                <a:hlinkClick r:id="rId2"/>
              </a:rPr>
              <a:t>kscott@odessa.edu</a:t>
            </a:r>
            <a:endParaRPr lang="en-US">
              <a:ea typeface="Calibri Light"/>
              <a:cs typeface="Calibri Light"/>
            </a:endParaRPr>
          </a:p>
          <a:p>
            <a:r>
              <a:rPr lang="en-US" i="1" dirty="0">
                <a:ea typeface="Calibri Light"/>
                <a:cs typeface="Calibri Light"/>
              </a:rPr>
              <a:t>Executive Director of Student Life &amp; Student Experience Officer</a:t>
            </a:r>
          </a:p>
        </p:txBody>
      </p:sp>
    </p:spTree>
    <p:extLst>
      <p:ext uri="{BB962C8B-B14F-4D97-AF65-F5344CB8AC3E}">
        <p14:creationId xmlns:p14="http://schemas.microsoft.com/office/powerpoint/2010/main" val="210158249"/>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65199" y="685689"/>
            <a:ext cx="7808141" cy="3766185"/>
          </a:xfrm>
        </p:spPr>
        <p:txBody>
          <a:bodyPr vert="horz" lIns="91440" tIns="45720" rIns="91440" bIns="45720" rtlCol="0" anchor="t">
            <a:noAutofit/>
          </a:bodyPr>
          <a:lstStyle/>
          <a:p>
            <a:r>
              <a:rPr lang="en-US" dirty="0"/>
              <a:t>Campus Weapons Policy/State Carry Laws</a:t>
            </a:r>
            <a:endParaRPr lang="en-US">
              <a:ea typeface="Calibri Light"/>
              <a:cs typeface="Calibri Light"/>
            </a:endParaRPr>
          </a:p>
          <a:p>
            <a:r>
              <a:rPr lang="en-US" dirty="0"/>
              <a:t>Address weapons issues SAFELY but immediately</a:t>
            </a:r>
            <a:endParaRPr lang="en-US">
              <a:ea typeface="Calibri Light"/>
              <a:cs typeface="Calibri Light"/>
            </a:endParaRPr>
          </a:p>
          <a:p>
            <a:r>
              <a:rPr lang="en-US" dirty="0"/>
              <a:t>Includes purpose-built and improvised weapons</a:t>
            </a:r>
            <a:endParaRPr lang="en-US">
              <a:ea typeface="Calibri Light"/>
              <a:cs typeface="Calibri Light"/>
            </a:endParaRPr>
          </a:p>
          <a:p>
            <a:r>
              <a:rPr lang="en-US" dirty="0">
                <a:ea typeface="+mn-lt"/>
                <a:cs typeface="+mn-lt"/>
              </a:rPr>
              <a:t>Facilities must meet local fire &amp; health codes</a:t>
            </a:r>
          </a:p>
          <a:p>
            <a:r>
              <a:rPr lang="en-US" dirty="0">
                <a:ea typeface="+mn-lt"/>
                <a:cs typeface="+mn-lt"/>
              </a:rPr>
              <a:t>Emergency numbers posted/readily available</a:t>
            </a:r>
          </a:p>
          <a:p>
            <a:r>
              <a:rPr lang="en-US" dirty="0">
                <a:ea typeface="+mn-lt"/>
                <a:cs typeface="+mn-lt"/>
              </a:rPr>
              <a:t>Comply with maximum occupancy postings</a:t>
            </a:r>
          </a:p>
          <a:p>
            <a:r>
              <a:rPr lang="en-US" dirty="0">
                <a:ea typeface="+mn-lt"/>
                <a:cs typeface="+mn-lt"/>
              </a:rPr>
              <a:t>Fire safety equipment present/functional</a:t>
            </a:r>
          </a:p>
          <a:p>
            <a:r>
              <a:rPr lang="en-US" dirty="0">
                <a:ea typeface="+mn-lt"/>
                <a:cs typeface="+mn-lt"/>
              </a:rPr>
              <a:t>Exits remain clear</a:t>
            </a:r>
          </a:p>
          <a:p>
            <a:r>
              <a:rPr lang="en-US" dirty="0">
                <a:ea typeface="+mn-lt"/>
                <a:cs typeface="+mn-lt"/>
              </a:rPr>
              <a:t>Use of candles and non-flammable decorations</a:t>
            </a:r>
          </a:p>
          <a:p>
            <a:r>
              <a:rPr lang="en-US" dirty="0">
                <a:ea typeface="+mn-lt"/>
                <a:cs typeface="+mn-lt"/>
              </a:rPr>
              <a:t>Use of fireworks/flammable materials</a:t>
            </a:r>
          </a:p>
          <a:p>
            <a:r>
              <a:rPr lang="en-US" dirty="0">
                <a:ea typeface="+mn-lt"/>
                <a:cs typeface="+mn-lt"/>
              </a:rPr>
              <a:t>Smoking regulations</a:t>
            </a:r>
            <a:endParaRPr lang="en-US" dirty="0">
              <a:cs typeface="Calibri Light" panose="020F0302020204030204"/>
            </a:endParaRPr>
          </a:p>
        </p:txBody>
      </p:sp>
      <p:sp>
        <p:nvSpPr>
          <p:cNvPr id="2" name="Title 1"/>
          <p:cNvSpPr>
            <a:spLocks noGrp="1"/>
          </p:cNvSpPr>
          <p:nvPr>
            <p:ph type="title"/>
          </p:nvPr>
        </p:nvSpPr>
        <p:spPr>
          <a:xfrm>
            <a:off x="3296265" y="4594123"/>
            <a:ext cx="8133734" cy="1818323"/>
          </a:xfrm>
        </p:spPr>
        <p:txBody>
          <a:bodyPr anchor="b">
            <a:normAutofit/>
          </a:bodyPr>
          <a:lstStyle/>
          <a:p>
            <a:pPr algn="r"/>
            <a:r>
              <a:rPr lang="en-US" sz="6000"/>
              <a:t>Firearms and Fire Safety</a:t>
            </a:r>
            <a:endParaRPr lang="en-US" sz="6000">
              <a:cs typeface="Calibri Light"/>
            </a:endParaRPr>
          </a:p>
        </p:txBody>
      </p:sp>
      <p:sp>
        <p:nvSpPr>
          <p:cNvPr id="4" name="TextBox 3">
            <a:extLst>
              <a:ext uri="{FF2B5EF4-FFF2-40B4-BE49-F238E27FC236}">
                <a16:creationId xmlns:a16="http://schemas.microsoft.com/office/drawing/2014/main" id="{CCEBB9CC-7DD8-171D-E889-17B04B7B699B}"/>
              </a:ext>
            </a:extLst>
          </p:cNvPr>
          <p:cNvSpPr txBox="1"/>
          <p:nvPr/>
        </p:nvSpPr>
        <p:spPr>
          <a:xfrm>
            <a:off x="8321742" y="220018"/>
            <a:ext cx="3342975" cy="923330"/>
          </a:xfrm>
          <a:prstGeom prst="rect">
            <a:avLst/>
          </a:prstGeom>
          <a:noFill/>
        </p:spPr>
        <p:txBody>
          <a:bodyPr rot="0" spcFirstLastPara="0" vertOverflow="overflow" horzOverflow="overflow" vert="horz" wrap="square" lIns="91440" tIns="45720" rIns="91440" bIns="45720" numCol="1" spcCol="0" rtlCol="0" fromWordArt="0" anchor="t" anchorCtr="0" forceAA="0" compatLnSpc="1">
            <a:prstTxWarp prst="textNoShape">
              <a:avLst/>
            </a:prstTxWarp>
            <a:spAutoFit/>
          </a:bodyPr>
          <a:lstStyle/>
          <a:p>
            <a:r>
              <a:rPr lang="en-US"/>
              <a:t>Fire Safety </a:t>
            </a:r>
            <a:r>
              <a:rPr lang="en-US">
                <a:hlinkClick r:id="rId2"/>
              </a:rPr>
              <a:t>https://www.youtube.com/watch?v=iKvbB2UA27M</a:t>
            </a:r>
            <a:r>
              <a:rPr lang="en-US"/>
              <a:t> </a:t>
            </a:r>
          </a:p>
        </p:txBody>
      </p:sp>
    </p:spTree>
    <p:extLst>
      <p:ext uri="{BB962C8B-B14F-4D97-AF65-F5344CB8AC3E}">
        <p14:creationId xmlns:p14="http://schemas.microsoft.com/office/powerpoint/2010/main" val="38099476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par>
                    <p:cTn id="43" fill="hold">
                      <p:stCondLst>
                        <p:cond delay="indefinite"/>
                      </p:stCondLst>
                      <p:childTnLst>
                        <p:par>
                          <p:cTn id="44" fill="hold">
                            <p:stCondLst>
                              <p:cond delay="0"/>
                            </p:stCondLst>
                            <p:childTnLst>
                              <p:par>
                                <p:cTn id="45" presetID="10" presetClass="entr" presetSubtype="0" fill="hold" grpId="0" nodeType="clickEffect">
                                  <p:stCondLst>
                                    <p:cond delay="0"/>
                                  </p:stCondLst>
                                  <p:childTnLst>
                                    <p:set>
                                      <p:cBhvr>
                                        <p:cTn id="46" dur="1" fill="hold">
                                          <p:stCondLst>
                                            <p:cond delay="0"/>
                                          </p:stCondLst>
                                        </p:cTn>
                                        <p:tgtEl>
                                          <p:spTgt spid="3">
                                            <p:txEl>
                                              <p:pRg st="8" end="8"/>
                                            </p:txEl>
                                          </p:spTgt>
                                        </p:tgtEl>
                                        <p:attrNameLst>
                                          <p:attrName>style.visibility</p:attrName>
                                        </p:attrNameLst>
                                      </p:cBhvr>
                                      <p:to>
                                        <p:strVal val="visible"/>
                                      </p:to>
                                    </p:set>
                                    <p:animEffect transition="in" filter="fade">
                                      <p:cBhvr>
                                        <p:cTn id="47" dur="500"/>
                                        <p:tgtEl>
                                          <p:spTgt spid="3">
                                            <p:txEl>
                                              <p:pRg st="8" end="8"/>
                                            </p:txEl>
                                          </p:spTgt>
                                        </p:tgtEl>
                                      </p:cBhvr>
                                    </p:animEffect>
                                  </p:childTnLst>
                                </p:cTn>
                              </p:par>
                            </p:childTnLst>
                          </p:cTn>
                        </p:par>
                      </p:childTnLst>
                    </p:cTn>
                  </p:par>
                  <p:par>
                    <p:cTn id="48" fill="hold">
                      <p:stCondLst>
                        <p:cond delay="indefinite"/>
                      </p:stCondLst>
                      <p:childTnLst>
                        <p:par>
                          <p:cTn id="49" fill="hold">
                            <p:stCondLst>
                              <p:cond delay="0"/>
                            </p:stCondLst>
                            <p:childTnLst>
                              <p:par>
                                <p:cTn id="50" presetID="10" presetClass="entr" presetSubtype="0" fill="hold" grpId="0" nodeType="clickEffect">
                                  <p:stCondLst>
                                    <p:cond delay="0"/>
                                  </p:stCondLst>
                                  <p:childTnLst>
                                    <p:set>
                                      <p:cBhvr>
                                        <p:cTn id="51" dur="1" fill="hold">
                                          <p:stCondLst>
                                            <p:cond delay="0"/>
                                          </p:stCondLst>
                                        </p:cTn>
                                        <p:tgtEl>
                                          <p:spTgt spid="3">
                                            <p:txEl>
                                              <p:pRg st="9" end="9"/>
                                            </p:txEl>
                                          </p:spTgt>
                                        </p:tgtEl>
                                        <p:attrNameLst>
                                          <p:attrName>style.visibility</p:attrName>
                                        </p:attrNameLst>
                                      </p:cBhvr>
                                      <p:to>
                                        <p:strVal val="visible"/>
                                      </p:to>
                                    </p:set>
                                    <p:animEffect transition="in" filter="fade">
                                      <p:cBhvr>
                                        <p:cTn id="52" dur="500"/>
                                        <p:tgtEl>
                                          <p:spTgt spid="3">
                                            <p:txEl>
                                              <p:pRg st="9" end="9"/>
                                            </p:txEl>
                                          </p:spTgt>
                                        </p:tgtEl>
                                      </p:cBhvr>
                                    </p:animEffect>
                                  </p:childTnLst>
                                </p:cTn>
                              </p:par>
                            </p:childTnLst>
                          </p:cTn>
                        </p:par>
                      </p:childTnLst>
                    </p:cTn>
                  </p:par>
                  <p:par>
                    <p:cTn id="53" fill="hold">
                      <p:stCondLst>
                        <p:cond delay="indefinite"/>
                      </p:stCondLst>
                      <p:childTnLst>
                        <p:par>
                          <p:cTn id="54" fill="hold">
                            <p:stCondLst>
                              <p:cond delay="0"/>
                            </p:stCondLst>
                            <p:childTnLst>
                              <p:par>
                                <p:cTn id="55" presetID="10" presetClass="entr" presetSubtype="0" fill="hold" grpId="0" nodeType="clickEffect">
                                  <p:stCondLst>
                                    <p:cond delay="0"/>
                                  </p:stCondLst>
                                  <p:childTnLst>
                                    <p:set>
                                      <p:cBhvr>
                                        <p:cTn id="56" dur="1" fill="hold">
                                          <p:stCondLst>
                                            <p:cond delay="0"/>
                                          </p:stCondLst>
                                        </p:cTn>
                                        <p:tgtEl>
                                          <p:spTgt spid="3">
                                            <p:txEl>
                                              <p:pRg st="10" end="10"/>
                                            </p:txEl>
                                          </p:spTgt>
                                        </p:tgtEl>
                                        <p:attrNameLst>
                                          <p:attrName>style.visibility</p:attrName>
                                        </p:attrNameLst>
                                      </p:cBhvr>
                                      <p:to>
                                        <p:strVal val="visible"/>
                                      </p:to>
                                    </p:set>
                                    <p:animEffect transition="in" filter="fade">
                                      <p:cBhvr>
                                        <p:cTn id="57"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36" name="Rectangle 35">
            <a:extLst>
              <a:ext uri="{FF2B5EF4-FFF2-40B4-BE49-F238E27FC236}">
                <a16:creationId xmlns:a16="http://schemas.microsoft.com/office/drawing/2014/main" id="{245A9F99-D9B1-4094-A2E2-B90AC1DB7B9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Rectangle 37">
            <a:extLst>
              <a:ext uri="{FF2B5EF4-FFF2-40B4-BE49-F238E27FC236}">
                <a16:creationId xmlns:a16="http://schemas.microsoft.com/office/drawing/2014/main" id="{B7FAF607-473A-4A43-A23D-BBFF5C4117B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05" y="0"/>
            <a:ext cx="12191695"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4" name="Picture 3"/>
          <p:cNvPicPr>
            <a:picLocks noChangeAspect="1"/>
          </p:cNvPicPr>
          <p:nvPr/>
        </p:nvPicPr>
        <p:blipFill>
          <a:blip r:embed="rId2"/>
          <a:stretch>
            <a:fillRect/>
          </a:stretch>
        </p:blipFill>
        <p:spPr>
          <a:xfrm>
            <a:off x="666046" y="3187323"/>
            <a:ext cx="3661831" cy="833066"/>
          </a:xfrm>
          <a:prstGeom prst="rect">
            <a:avLst/>
          </a:prstGeom>
        </p:spPr>
      </p:pic>
      <p:grpSp>
        <p:nvGrpSpPr>
          <p:cNvPr id="40" name="Group 39">
            <a:extLst>
              <a:ext uri="{FF2B5EF4-FFF2-40B4-BE49-F238E27FC236}">
                <a16:creationId xmlns:a16="http://schemas.microsoft.com/office/drawing/2014/main" id="{C5F6476F-D303-44D3-B30F-1BA348F0F64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flipH="1">
            <a:off x="2635" y="52996"/>
            <a:ext cx="5928607" cy="6805005"/>
            <a:chOff x="6095999" y="52996"/>
            <a:chExt cx="6093363" cy="6805005"/>
          </a:xfrm>
          <a:solidFill>
            <a:schemeClr val="accent5">
              <a:alpha val="10000"/>
            </a:schemeClr>
          </a:solidFill>
        </p:grpSpPr>
        <p:sp>
          <p:nvSpPr>
            <p:cNvPr id="41" name="Freeform: Shape 40">
              <a:extLst>
                <a:ext uri="{FF2B5EF4-FFF2-40B4-BE49-F238E27FC236}">
                  <a16:creationId xmlns:a16="http://schemas.microsoft.com/office/drawing/2014/main" id="{C972EB4B-0539-4430-9340-8117B9D7C32D}"/>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1" y="52996"/>
              <a:ext cx="6093361" cy="6805003"/>
            </a:xfrm>
            <a:custGeom>
              <a:avLst/>
              <a:gdLst>
                <a:gd name="connsiteX0" fmla="*/ 3391253 w 5890489"/>
                <a:gd name="connsiteY0" fmla="*/ 0 h 6578438"/>
                <a:gd name="connsiteX1" fmla="*/ 3434974 w 5890489"/>
                <a:gd name="connsiteY1" fmla="*/ 646 h 6578438"/>
                <a:gd name="connsiteX2" fmla="*/ 3522419 w 5890489"/>
                <a:gd name="connsiteY2" fmla="*/ 2712 h 6578438"/>
                <a:gd name="connsiteX3" fmla="*/ 3610261 w 5890489"/>
                <a:gd name="connsiteY3" fmla="*/ 6458 h 6578438"/>
                <a:gd name="connsiteX4" fmla="*/ 3786872 w 5890489"/>
                <a:gd name="connsiteY4" fmla="*/ 20667 h 6578438"/>
                <a:gd name="connsiteX5" fmla="*/ 3962291 w 5890489"/>
                <a:gd name="connsiteY5" fmla="*/ 43530 h 6578438"/>
                <a:gd name="connsiteX6" fmla="*/ 4135855 w 5890489"/>
                <a:gd name="connsiteY6" fmla="*/ 75176 h 6578438"/>
                <a:gd name="connsiteX7" fmla="*/ 4307299 w 5890489"/>
                <a:gd name="connsiteY7" fmla="*/ 114315 h 6578438"/>
                <a:gd name="connsiteX8" fmla="*/ 4476358 w 5890489"/>
                <a:gd name="connsiteY8" fmla="*/ 160816 h 6578438"/>
                <a:gd name="connsiteX9" fmla="*/ 4559829 w 5890489"/>
                <a:gd name="connsiteY9" fmla="*/ 186779 h 6578438"/>
                <a:gd name="connsiteX10" fmla="*/ 4642901 w 5890489"/>
                <a:gd name="connsiteY10" fmla="*/ 213648 h 6578438"/>
                <a:gd name="connsiteX11" fmla="*/ 5280847 w 5890489"/>
                <a:gd name="connsiteY11" fmla="*/ 485936 h 6578438"/>
                <a:gd name="connsiteX12" fmla="*/ 5865400 w 5890489"/>
                <a:gd name="connsiteY12" fmla="*/ 851099 h 6578438"/>
                <a:gd name="connsiteX13" fmla="*/ 5890489 w 5890489"/>
                <a:gd name="connsiteY13" fmla="*/ 870950 h 6578438"/>
                <a:gd name="connsiteX14" fmla="*/ 5890489 w 5890489"/>
                <a:gd name="connsiteY14" fmla="*/ 1321814 h 6578438"/>
                <a:gd name="connsiteX15" fmla="*/ 5887395 w 5890489"/>
                <a:gd name="connsiteY15" fmla="*/ 1318952 h 6578438"/>
                <a:gd name="connsiteX16" fmla="*/ 5830291 w 5890489"/>
                <a:gd name="connsiteY16" fmla="*/ 1265992 h 6578438"/>
                <a:gd name="connsiteX17" fmla="*/ 5815981 w 5890489"/>
                <a:gd name="connsiteY17" fmla="*/ 1252687 h 6578438"/>
                <a:gd name="connsiteX18" fmla="*/ 5801142 w 5890489"/>
                <a:gd name="connsiteY18" fmla="*/ 1240158 h 6578438"/>
                <a:gd name="connsiteX19" fmla="*/ 5771464 w 5890489"/>
                <a:gd name="connsiteY19" fmla="*/ 1214969 h 6578438"/>
                <a:gd name="connsiteX20" fmla="*/ 5651030 w 5890489"/>
                <a:gd name="connsiteY20" fmla="*/ 1115767 h 6578438"/>
                <a:gd name="connsiteX21" fmla="*/ 5123183 w 5890489"/>
                <a:gd name="connsiteY21" fmla="*/ 780443 h 6578438"/>
                <a:gd name="connsiteX22" fmla="*/ 4533860 w 5890489"/>
                <a:gd name="connsiteY22" fmla="*/ 567701 h 6578438"/>
                <a:gd name="connsiteX23" fmla="*/ 4457281 w 5890489"/>
                <a:gd name="connsiteY23" fmla="*/ 550780 h 6578438"/>
                <a:gd name="connsiteX24" fmla="*/ 4380568 w 5890489"/>
                <a:gd name="connsiteY24" fmla="*/ 535279 h 6578438"/>
                <a:gd name="connsiteX25" fmla="*/ 4303325 w 5890489"/>
                <a:gd name="connsiteY25" fmla="*/ 522879 h 6578438"/>
                <a:gd name="connsiteX26" fmla="*/ 4264769 w 5890489"/>
                <a:gd name="connsiteY26" fmla="*/ 516679 h 6578438"/>
                <a:gd name="connsiteX27" fmla="*/ 4226082 w 5890489"/>
                <a:gd name="connsiteY27" fmla="*/ 511253 h 6578438"/>
                <a:gd name="connsiteX28" fmla="*/ 4070934 w 5890489"/>
                <a:gd name="connsiteY28" fmla="*/ 494848 h 6578438"/>
                <a:gd name="connsiteX29" fmla="*/ 3915521 w 5890489"/>
                <a:gd name="connsiteY29" fmla="*/ 486065 h 6578438"/>
                <a:gd name="connsiteX30" fmla="*/ 3760241 w 5890489"/>
                <a:gd name="connsiteY30" fmla="*/ 484257 h 6578438"/>
                <a:gd name="connsiteX31" fmla="*/ 3682734 w 5890489"/>
                <a:gd name="connsiteY31" fmla="*/ 486581 h 6578438"/>
                <a:gd name="connsiteX32" fmla="*/ 3605491 w 5890489"/>
                <a:gd name="connsiteY32" fmla="*/ 488907 h 6578438"/>
                <a:gd name="connsiteX33" fmla="*/ 3527454 w 5890489"/>
                <a:gd name="connsiteY33" fmla="*/ 493169 h 6578438"/>
                <a:gd name="connsiteX34" fmla="*/ 3449151 w 5890489"/>
                <a:gd name="connsiteY34" fmla="*/ 498336 h 6578438"/>
                <a:gd name="connsiteX35" fmla="*/ 3410067 w 5890489"/>
                <a:gd name="connsiteY35" fmla="*/ 500532 h 6578438"/>
                <a:gd name="connsiteX36" fmla="*/ 3371246 w 5890489"/>
                <a:gd name="connsiteY36" fmla="*/ 504279 h 6578438"/>
                <a:gd name="connsiteX37" fmla="*/ 3293739 w 5890489"/>
                <a:gd name="connsiteY37" fmla="*/ 511512 h 6578438"/>
                <a:gd name="connsiteX38" fmla="*/ 2689445 w 5890489"/>
                <a:gd name="connsiteY38" fmla="*/ 610198 h 6578438"/>
                <a:gd name="connsiteX39" fmla="*/ 2117875 w 5890489"/>
                <a:gd name="connsiteY39" fmla="*/ 800335 h 6578438"/>
                <a:gd name="connsiteX40" fmla="*/ 1981276 w 5890489"/>
                <a:gd name="connsiteY40" fmla="*/ 865566 h 6578438"/>
                <a:gd name="connsiteX41" fmla="*/ 1847991 w 5890489"/>
                <a:gd name="connsiteY41" fmla="*/ 938676 h 6578438"/>
                <a:gd name="connsiteX42" fmla="*/ 1783069 w 5890489"/>
                <a:gd name="connsiteY42" fmla="*/ 978718 h 6578438"/>
                <a:gd name="connsiteX43" fmla="*/ 1750609 w 5890489"/>
                <a:gd name="connsiteY43" fmla="*/ 998869 h 6578438"/>
                <a:gd name="connsiteX44" fmla="*/ 1734312 w 5890489"/>
                <a:gd name="connsiteY44" fmla="*/ 1008945 h 6578438"/>
                <a:gd name="connsiteX45" fmla="*/ 1718547 w 5890489"/>
                <a:gd name="connsiteY45" fmla="*/ 1019924 h 6578438"/>
                <a:gd name="connsiteX46" fmla="*/ 1655481 w 5890489"/>
                <a:gd name="connsiteY46" fmla="*/ 1063582 h 6578438"/>
                <a:gd name="connsiteX47" fmla="*/ 1593077 w 5890489"/>
                <a:gd name="connsiteY47" fmla="*/ 1108664 h 6578438"/>
                <a:gd name="connsiteX48" fmla="*/ 1532263 w 5890489"/>
                <a:gd name="connsiteY48" fmla="*/ 1156197 h 6578438"/>
                <a:gd name="connsiteX49" fmla="*/ 1472509 w 5890489"/>
                <a:gd name="connsiteY49" fmla="*/ 1205152 h 6578438"/>
                <a:gd name="connsiteX50" fmla="*/ 1414212 w 5890489"/>
                <a:gd name="connsiteY50" fmla="*/ 1256175 h 6578438"/>
                <a:gd name="connsiteX51" fmla="*/ 1357242 w 5890489"/>
                <a:gd name="connsiteY51" fmla="*/ 1308359 h 6578438"/>
                <a:gd name="connsiteX52" fmla="*/ 1153072 w 5890489"/>
                <a:gd name="connsiteY52" fmla="*/ 1529498 h 6578438"/>
                <a:gd name="connsiteX53" fmla="*/ 1002694 w 5890489"/>
                <a:gd name="connsiteY53" fmla="*/ 1770658 h 6578438"/>
                <a:gd name="connsiteX54" fmla="*/ 974076 w 5890489"/>
                <a:gd name="connsiteY54" fmla="*/ 1835371 h 6578438"/>
                <a:gd name="connsiteX55" fmla="*/ 949564 w 5890489"/>
                <a:gd name="connsiteY55" fmla="*/ 1903573 h 6578438"/>
                <a:gd name="connsiteX56" fmla="*/ 927173 w 5890489"/>
                <a:gd name="connsiteY56" fmla="*/ 1974229 h 6578438"/>
                <a:gd name="connsiteX57" fmla="*/ 906107 w 5890489"/>
                <a:gd name="connsiteY57" fmla="*/ 2046952 h 6578438"/>
                <a:gd name="connsiteX58" fmla="*/ 751092 w 5890489"/>
                <a:gd name="connsiteY58" fmla="*/ 2676266 h 6578438"/>
                <a:gd name="connsiteX59" fmla="*/ 547189 w 5890489"/>
                <a:gd name="connsiteY59" fmla="*/ 3308422 h 6578438"/>
                <a:gd name="connsiteX60" fmla="*/ 441195 w 5890489"/>
                <a:gd name="connsiteY60" fmla="*/ 3866306 h 6578438"/>
                <a:gd name="connsiteX61" fmla="*/ 527182 w 5890489"/>
                <a:gd name="connsiteY61" fmla="*/ 4439174 h 6578438"/>
                <a:gd name="connsiteX62" fmla="*/ 775073 w 5890489"/>
                <a:gd name="connsiteY62" fmla="*/ 4987240 h 6578438"/>
                <a:gd name="connsiteX63" fmla="*/ 943206 w 5890489"/>
                <a:gd name="connsiteY63" fmla="*/ 5244933 h 6578438"/>
                <a:gd name="connsiteX64" fmla="*/ 1133728 w 5890489"/>
                <a:gd name="connsiteY64" fmla="*/ 5490356 h 6578438"/>
                <a:gd name="connsiteX65" fmla="*/ 1359626 w 5890489"/>
                <a:gd name="connsiteY65" fmla="*/ 5709815 h 6578438"/>
                <a:gd name="connsiteX66" fmla="*/ 1481254 w 5890489"/>
                <a:gd name="connsiteY66" fmla="*/ 5809146 h 6578438"/>
                <a:gd name="connsiteX67" fmla="*/ 1543260 w 5890489"/>
                <a:gd name="connsiteY67" fmla="*/ 5856940 h 6578438"/>
                <a:gd name="connsiteX68" fmla="*/ 1607518 w 5890489"/>
                <a:gd name="connsiteY68" fmla="*/ 5901374 h 6578438"/>
                <a:gd name="connsiteX69" fmla="*/ 2145566 w 5890489"/>
                <a:gd name="connsiteY69" fmla="*/ 6193814 h 6578438"/>
                <a:gd name="connsiteX70" fmla="*/ 2214991 w 5890489"/>
                <a:gd name="connsiteY70" fmla="*/ 6221844 h 6578438"/>
                <a:gd name="connsiteX71" fmla="*/ 2249307 w 5890489"/>
                <a:gd name="connsiteY71" fmla="*/ 6236182 h 6578438"/>
                <a:gd name="connsiteX72" fmla="*/ 2284285 w 5890489"/>
                <a:gd name="connsiteY72" fmla="*/ 6248711 h 6578438"/>
                <a:gd name="connsiteX73" fmla="*/ 2354241 w 5890489"/>
                <a:gd name="connsiteY73" fmla="*/ 6273124 h 6578438"/>
                <a:gd name="connsiteX74" fmla="*/ 2371597 w 5890489"/>
                <a:gd name="connsiteY74" fmla="*/ 6279324 h 6578438"/>
                <a:gd name="connsiteX75" fmla="*/ 2387894 w 5890489"/>
                <a:gd name="connsiteY75" fmla="*/ 6287719 h 6578438"/>
                <a:gd name="connsiteX76" fmla="*/ 2421414 w 5890489"/>
                <a:gd name="connsiteY76" fmla="*/ 6302186 h 6578438"/>
                <a:gd name="connsiteX77" fmla="*/ 2489117 w 5890489"/>
                <a:gd name="connsiteY77" fmla="*/ 6329441 h 6578438"/>
                <a:gd name="connsiteX78" fmla="*/ 2522902 w 5890489"/>
                <a:gd name="connsiteY78" fmla="*/ 6343134 h 6578438"/>
                <a:gd name="connsiteX79" fmla="*/ 2556953 w 5890489"/>
                <a:gd name="connsiteY79" fmla="*/ 6356051 h 6578438"/>
                <a:gd name="connsiteX80" fmla="*/ 2695009 w 5890489"/>
                <a:gd name="connsiteY80" fmla="*/ 6401905 h 6578438"/>
                <a:gd name="connsiteX81" fmla="*/ 3268035 w 5890489"/>
                <a:gd name="connsiteY81" fmla="*/ 6501238 h 6578438"/>
                <a:gd name="connsiteX82" fmla="*/ 3341038 w 5890489"/>
                <a:gd name="connsiteY82" fmla="*/ 6506145 h 6578438"/>
                <a:gd name="connsiteX83" fmla="*/ 3414703 w 5890489"/>
                <a:gd name="connsiteY83" fmla="*/ 6507050 h 6578438"/>
                <a:gd name="connsiteX84" fmla="*/ 3488237 w 5890489"/>
                <a:gd name="connsiteY84" fmla="*/ 6508212 h 6578438"/>
                <a:gd name="connsiteX85" fmla="*/ 3524142 w 5890489"/>
                <a:gd name="connsiteY85" fmla="*/ 6507955 h 6578438"/>
                <a:gd name="connsiteX86" fmla="*/ 3559252 w 5890489"/>
                <a:gd name="connsiteY86" fmla="*/ 6506921 h 6578438"/>
                <a:gd name="connsiteX87" fmla="*/ 3629207 w 5890489"/>
                <a:gd name="connsiteY87" fmla="*/ 6503045 h 6578438"/>
                <a:gd name="connsiteX88" fmla="*/ 3698633 w 5890489"/>
                <a:gd name="connsiteY88" fmla="*/ 6496845 h 6578438"/>
                <a:gd name="connsiteX89" fmla="*/ 3733213 w 5890489"/>
                <a:gd name="connsiteY89" fmla="*/ 6493357 h 6578438"/>
                <a:gd name="connsiteX90" fmla="*/ 3767529 w 5890489"/>
                <a:gd name="connsiteY90" fmla="*/ 6488707 h 6578438"/>
                <a:gd name="connsiteX91" fmla="*/ 3801845 w 5890489"/>
                <a:gd name="connsiteY91" fmla="*/ 6484057 h 6578438"/>
                <a:gd name="connsiteX92" fmla="*/ 3835895 w 5890489"/>
                <a:gd name="connsiteY92" fmla="*/ 6478116 h 6578438"/>
                <a:gd name="connsiteX93" fmla="*/ 4364801 w 5890489"/>
                <a:gd name="connsiteY93" fmla="*/ 6308517 h 6578438"/>
                <a:gd name="connsiteX94" fmla="*/ 4861379 w 5890489"/>
                <a:gd name="connsiteY94" fmla="*/ 6000576 h 6578438"/>
                <a:gd name="connsiteX95" fmla="*/ 5341263 w 5890489"/>
                <a:gd name="connsiteY95" fmla="*/ 5605834 h 6578438"/>
                <a:gd name="connsiteX96" fmla="*/ 5587301 w 5890489"/>
                <a:gd name="connsiteY96" fmla="*/ 5390379 h 6578438"/>
                <a:gd name="connsiteX97" fmla="*/ 5849105 w 5890489"/>
                <a:gd name="connsiteY97" fmla="*/ 5176344 h 6578438"/>
                <a:gd name="connsiteX98" fmla="*/ 5890489 w 5890489"/>
                <a:gd name="connsiteY98" fmla="*/ 5145260 h 6578438"/>
                <a:gd name="connsiteX99" fmla="*/ 5890489 w 5890489"/>
                <a:gd name="connsiteY99" fmla="*/ 5995323 h 6578438"/>
                <a:gd name="connsiteX100" fmla="*/ 5811477 w 5890489"/>
                <a:gd name="connsiteY100" fmla="*/ 6077819 h 6578438"/>
                <a:gd name="connsiteX101" fmla="*/ 5301384 w 5890489"/>
                <a:gd name="connsiteY101" fmla="*/ 6542958 h 6578438"/>
                <a:gd name="connsiteX102" fmla="*/ 5252008 w 5890489"/>
                <a:gd name="connsiteY102" fmla="*/ 6578438 h 6578438"/>
                <a:gd name="connsiteX103" fmla="*/ 1653730 w 5890489"/>
                <a:gd name="connsiteY103" fmla="*/ 6578438 h 6578438"/>
                <a:gd name="connsiteX104" fmla="*/ 1549768 w 5890489"/>
                <a:gd name="connsiteY104" fmla="*/ 6488821 h 6578438"/>
                <a:gd name="connsiteX105" fmla="*/ 1298282 w 5890489"/>
                <a:gd name="connsiteY105" fmla="*/ 6243932 h 6578438"/>
                <a:gd name="connsiteX106" fmla="*/ 1237999 w 5890489"/>
                <a:gd name="connsiteY106" fmla="*/ 6181671 h 6578438"/>
                <a:gd name="connsiteX107" fmla="*/ 1179967 w 5890489"/>
                <a:gd name="connsiteY107" fmla="*/ 6117862 h 6578438"/>
                <a:gd name="connsiteX108" fmla="*/ 1121936 w 5890489"/>
                <a:gd name="connsiteY108" fmla="*/ 6054569 h 6578438"/>
                <a:gd name="connsiteX109" fmla="*/ 1065628 w 5890489"/>
                <a:gd name="connsiteY109" fmla="*/ 5990243 h 6578438"/>
                <a:gd name="connsiteX110" fmla="*/ 954335 w 5890489"/>
                <a:gd name="connsiteY110" fmla="*/ 5861460 h 6578438"/>
                <a:gd name="connsiteX111" fmla="*/ 898953 w 5890489"/>
                <a:gd name="connsiteY111" fmla="*/ 5797393 h 6578438"/>
                <a:gd name="connsiteX112" fmla="*/ 842908 w 5890489"/>
                <a:gd name="connsiteY112" fmla="*/ 5733582 h 6578438"/>
                <a:gd name="connsiteX113" fmla="*/ 622442 w 5890489"/>
                <a:gd name="connsiteY113" fmla="*/ 5471884 h 6578438"/>
                <a:gd name="connsiteX114" fmla="*/ 425559 w 5890489"/>
                <a:gd name="connsiteY114" fmla="*/ 5190036 h 6578438"/>
                <a:gd name="connsiteX115" fmla="*/ 123877 w 5890489"/>
                <a:gd name="connsiteY115" fmla="*/ 4564210 h 6578438"/>
                <a:gd name="connsiteX116" fmla="*/ 130 w 5890489"/>
                <a:gd name="connsiteY116" fmla="*/ 3865530 h 6578438"/>
                <a:gd name="connsiteX117" fmla="*/ 30602 w 5890489"/>
                <a:gd name="connsiteY117" fmla="*/ 3505793 h 6578438"/>
                <a:gd name="connsiteX118" fmla="*/ 126924 w 5890489"/>
                <a:gd name="connsiteY118" fmla="*/ 3157164 h 6578438"/>
                <a:gd name="connsiteX119" fmla="*/ 334803 w 5890489"/>
                <a:gd name="connsiteY119" fmla="*/ 2560530 h 6578438"/>
                <a:gd name="connsiteX120" fmla="*/ 381176 w 5890489"/>
                <a:gd name="connsiteY120" fmla="*/ 2409144 h 6578438"/>
                <a:gd name="connsiteX121" fmla="*/ 425825 w 5890489"/>
                <a:gd name="connsiteY121" fmla="*/ 2255819 h 6578438"/>
                <a:gd name="connsiteX122" fmla="*/ 470210 w 5890489"/>
                <a:gd name="connsiteY122" fmla="*/ 2099523 h 6578438"/>
                <a:gd name="connsiteX123" fmla="*/ 492998 w 5890489"/>
                <a:gd name="connsiteY123" fmla="*/ 2020213 h 6578438"/>
                <a:gd name="connsiteX124" fmla="*/ 517509 w 5890489"/>
                <a:gd name="connsiteY124" fmla="*/ 1939224 h 6578438"/>
                <a:gd name="connsiteX125" fmla="*/ 544007 w 5890489"/>
                <a:gd name="connsiteY125" fmla="*/ 1857201 h 6578438"/>
                <a:gd name="connsiteX126" fmla="*/ 573288 w 5890489"/>
                <a:gd name="connsiteY126" fmla="*/ 1774274 h 6578438"/>
                <a:gd name="connsiteX127" fmla="*/ 606146 w 5890489"/>
                <a:gd name="connsiteY127" fmla="*/ 1690832 h 6578438"/>
                <a:gd name="connsiteX128" fmla="*/ 644569 w 5890489"/>
                <a:gd name="connsiteY128" fmla="*/ 1607775 h 6578438"/>
                <a:gd name="connsiteX129" fmla="*/ 837874 w 5890489"/>
                <a:gd name="connsiteY129" fmla="*/ 1297638 h 6578438"/>
                <a:gd name="connsiteX130" fmla="*/ 1069602 w 5890489"/>
                <a:gd name="connsiteY130" fmla="*/ 1032194 h 6578438"/>
                <a:gd name="connsiteX131" fmla="*/ 1130548 w 5890489"/>
                <a:gd name="connsiteY131" fmla="*/ 970839 h 6578438"/>
                <a:gd name="connsiteX132" fmla="*/ 1192024 w 5890489"/>
                <a:gd name="connsiteY132" fmla="*/ 910129 h 6578438"/>
                <a:gd name="connsiteX133" fmla="*/ 1255356 w 5890489"/>
                <a:gd name="connsiteY133" fmla="*/ 850841 h 6578438"/>
                <a:gd name="connsiteX134" fmla="*/ 1319614 w 5890489"/>
                <a:gd name="connsiteY134" fmla="*/ 792068 h 6578438"/>
                <a:gd name="connsiteX135" fmla="*/ 1385728 w 5890489"/>
                <a:gd name="connsiteY135" fmla="*/ 734975 h 6578438"/>
                <a:gd name="connsiteX136" fmla="*/ 1452768 w 5890489"/>
                <a:gd name="connsiteY136" fmla="*/ 678528 h 6578438"/>
                <a:gd name="connsiteX137" fmla="*/ 1469594 w 5890489"/>
                <a:gd name="connsiteY137" fmla="*/ 664449 h 6578438"/>
                <a:gd name="connsiteX138" fmla="*/ 1487083 w 5890489"/>
                <a:gd name="connsiteY138" fmla="*/ 651015 h 6578438"/>
                <a:gd name="connsiteX139" fmla="*/ 1522193 w 5890489"/>
                <a:gd name="connsiteY139" fmla="*/ 624277 h 6578438"/>
                <a:gd name="connsiteX140" fmla="*/ 1592415 w 5890489"/>
                <a:gd name="connsiteY140" fmla="*/ 570671 h 6578438"/>
                <a:gd name="connsiteX141" fmla="*/ 1738287 w 5890489"/>
                <a:gd name="connsiteY141" fmla="*/ 469402 h 6578438"/>
                <a:gd name="connsiteX142" fmla="*/ 1890918 w 5890489"/>
                <a:gd name="connsiteY142" fmla="*/ 376530 h 6578438"/>
                <a:gd name="connsiteX143" fmla="*/ 2555363 w 5890489"/>
                <a:gd name="connsiteY143" fmla="*/ 105274 h 6578438"/>
                <a:gd name="connsiteX144" fmla="*/ 3259291 w 5890489"/>
                <a:gd name="connsiteY144" fmla="*/ 3229 h 6578438"/>
                <a:gd name="connsiteX145" fmla="*/ 3347265 w 5890489"/>
                <a:gd name="connsiteY145" fmla="*/ 903 h 657843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 ang="0">
                  <a:pos x="connsiteX137" y="connsiteY137"/>
                </a:cxn>
                <a:cxn ang="0">
                  <a:pos x="connsiteX138" y="connsiteY138"/>
                </a:cxn>
                <a:cxn ang="0">
                  <a:pos x="connsiteX139" y="connsiteY139"/>
                </a:cxn>
                <a:cxn ang="0">
                  <a:pos x="connsiteX140" y="connsiteY140"/>
                </a:cxn>
                <a:cxn ang="0">
                  <a:pos x="connsiteX141" y="connsiteY141"/>
                </a:cxn>
                <a:cxn ang="0">
                  <a:pos x="connsiteX142" y="connsiteY142"/>
                </a:cxn>
                <a:cxn ang="0">
                  <a:pos x="connsiteX143" y="connsiteY143"/>
                </a:cxn>
                <a:cxn ang="0">
                  <a:pos x="connsiteX144" y="connsiteY144"/>
                </a:cxn>
                <a:cxn ang="0">
                  <a:pos x="connsiteX145" y="connsiteY145"/>
                </a:cxn>
              </a:cxnLst>
              <a:rect l="l" t="t" r="r" b="b"/>
              <a:pathLst>
                <a:path w="5890489" h="6578438">
                  <a:moveTo>
                    <a:pt x="3391253" y="0"/>
                  </a:moveTo>
                  <a:lnTo>
                    <a:pt x="3434974" y="646"/>
                  </a:lnTo>
                  <a:lnTo>
                    <a:pt x="3522419" y="2712"/>
                  </a:lnTo>
                  <a:cubicBezTo>
                    <a:pt x="3551567" y="3488"/>
                    <a:pt x="3580451" y="3746"/>
                    <a:pt x="3610261" y="6458"/>
                  </a:cubicBezTo>
                  <a:cubicBezTo>
                    <a:pt x="3669353" y="10850"/>
                    <a:pt x="3728179" y="14337"/>
                    <a:pt x="3786872" y="20667"/>
                  </a:cubicBezTo>
                  <a:lnTo>
                    <a:pt x="3962291" y="43530"/>
                  </a:lnTo>
                  <a:lnTo>
                    <a:pt x="4135855" y="75176"/>
                  </a:lnTo>
                  <a:cubicBezTo>
                    <a:pt x="4193224" y="87836"/>
                    <a:pt x="4250328" y="101398"/>
                    <a:pt x="4307299" y="114315"/>
                  </a:cubicBezTo>
                  <a:cubicBezTo>
                    <a:pt x="4364139" y="128394"/>
                    <a:pt x="4420050" y="145575"/>
                    <a:pt x="4476358" y="160816"/>
                  </a:cubicBezTo>
                  <a:cubicBezTo>
                    <a:pt x="4504580" y="167921"/>
                    <a:pt x="4532138" y="177995"/>
                    <a:pt x="4559829" y="186779"/>
                  </a:cubicBezTo>
                  <a:lnTo>
                    <a:pt x="4642901" y="213648"/>
                  </a:lnTo>
                  <a:cubicBezTo>
                    <a:pt x="4863234" y="288307"/>
                    <a:pt x="5076414" y="379371"/>
                    <a:pt x="5280847" y="485936"/>
                  </a:cubicBezTo>
                  <a:cubicBezTo>
                    <a:pt x="5485018" y="592631"/>
                    <a:pt x="5681768" y="713145"/>
                    <a:pt x="5865400" y="851099"/>
                  </a:cubicBezTo>
                  <a:lnTo>
                    <a:pt x="5890489" y="870950"/>
                  </a:lnTo>
                  <a:lnTo>
                    <a:pt x="5890489" y="1321814"/>
                  </a:lnTo>
                  <a:lnTo>
                    <a:pt x="5887395" y="1318952"/>
                  </a:lnTo>
                  <a:lnTo>
                    <a:pt x="5830291" y="1265992"/>
                  </a:lnTo>
                  <a:lnTo>
                    <a:pt x="5815981" y="1252687"/>
                  </a:lnTo>
                  <a:lnTo>
                    <a:pt x="5801142" y="1240158"/>
                  </a:lnTo>
                  <a:lnTo>
                    <a:pt x="5771464" y="1214969"/>
                  </a:lnTo>
                  <a:cubicBezTo>
                    <a:pt x="5731849" y="1181385"/>
                    <a:pt x="5692897" y="1146896"/>
                    <a:pt x="5651030" y="1115767"/>
                  </a:cubicBezTo>
                  <a:cubicBezTo>
                    <a:pt x="5487534" y="986985"/>
                    <a:pt x="5311321" y="872542"/>
                    <a:pt x="5123183" y="780443"/>
                  </a:cubicBezTo>
                  <a:cubicBezTo>
                    <a:pt x="4935309" y="688087"/>
                    <a:pt x="4737102" y="616398"/>
                    <a:pt x="4533860" y="567701"/>
                  </a:cubicBezTo>
                  <a:lnTo>
                    <a:pt x="4457281" y="550780"/>
                  </a:lnTo>
                  <a:cubicBezTo>
                    <a:pt x="4431709" y="545484"/>
                    <a:pt x="4406536" y="538896"/>
                    <a:pt x="4380568" y="535279"/>
                  </a:cubicBezTo>
                  <a:lnTo>
                    <a:pt x="4303325" y="522879"/>
                  </a:lnTo>
                  <a:lnTo>
                    <a:pt x="4264769" y="516679"/>
                  </a:lnTo>
                  <a:cubicBezTo>
                    <a:pt x="4251918" y="514612"/>
                    <a:pt x="4239067" y="512415"/>
                    <a:pt x="4226082" y="511253"/>
                  </a:cubicBezTo>
                  <a:cubicBezTo>
                    <a:pt x="4174145" y="505829"/>
                    <a:pt x="4122606" y="499498"/>
                    <a:pt x="4070934" y="494848"/>
                  </a:cubicBezTo>
                  <a:lnTo>
                    <a:pt x="3915521" y="486065"/>
                  </a:lnTo>
                  <a:lnTo>
                    <a:pt x="3760241" y="484257"/>
                  </a:lnTo>
                  <a:cubicBezTo>
                    <a:pt x="3734405" y="483869"/>
                    <a:pt x="3708571" y="485936"/>
                    <a:pt x="3682734" y="486581"/>
                  </a:cubicBezTo>
                  <a:lnTo>
                    <a:pt x="3605491" y="488907"/>
                  </a:lnTo>
                  <a:cubicBezTo>
                    <a:pt x="3579921" y="489165"/>
                    <a:pt x="3553555" y="491490"/>
                    <a:pt x="3527454" y="493169"/>
                  </a:cubicBezTo>
                  <a:lnTo>
                    <a:pt x="3449151" y="498336"/>
                  </a:lnTo>
                  <a:lnTo>
                    <a:pt x="3410067" y="500532"/>
                  </a:lnTo>
                  <a:lnTo>
                    <a:pt x="3371246" y="504279"/>
                  </a:lnTo>
                  <a:cubicBezTo>
                    <a:pt x="3345410" y="506862"/>
                    <a:pt x="3319575" y="509315"/>
                    <a:pt x="3293739" y="511512"/>
                  </a:cubicBezTo>
                  <a:cubicBezTo>
                    <a:pt x="3087450" y="531662"/>
                    <a:pt x="2885531" y="563180"/>
                    <a:pt x="2689445" y="610198"/>
                  </a:cubicBezTo>
                  <a:cubicBezTo>
                    <a:pt x="2493357" y="657344"/>
                    <a:pt x="2302303" y="719088"/>
                    <a:pt x="2117875" y="800335"/>
                  </a:cubicBezTo>
                  <a:cubicBezTo>
                    <a:pt x="2072298" y="821648"/>
                    <a:pt x="2026854" y="843606"/>
                    <a:pt x="1981276" y="865566"/>
                  </a:cubicBezTo>
                  <a:cubicBezTo>
                    <a:pt x="1937025" y="889978"/>
                    <a:pt x="1891978" y="913229"/>
                    <a:pt x="1847991" y="938676"/>
                  </a:cubicBezTo>
                  <a:lnTo>
                    <a:pt x="1783069" y="978718"/>
                  </a:lnTo>
                  <a:lnTo>
                    <a:pt x="1750609" y="998869"/>
                  </a:lnTo>
                  <a:lnTo>
                    <a:pt x="1734312" y="1008945"/>
                  </a:lnTo>
                  <a:lnTo>
                    <a:pt x="1718547" y="1019924"/>
                  </a:lnTo>
                  <a:lnTo>
                    <a:pt x="1655481" y="1063582"/>
                  </a:lnTo>
                  <a:cubicBezTo>
                    <a:pt x="1634414" y="1078178"/>
                    <a:pt x="1612950" y="1092259"/>
                    <a:pt x="1593077" y="1108664"/>
                  </a:cubicBezTo>
                  <a:lnTo>
                    <a:pt x="1532263" y="1156197"/>
                  </a:lnTo>
                  <a:cubicBezTo>
                    <a:pt x="1511992" y="1172085"/>
                    <a:pt x="1491587" y="1187844"/>
                    <a:pt x="1472509" y="1205152"/>
                  </a:cubicBezTo>
                  <a:lnTo>
                    <a:pt x="1414212" y="1256175"/>
                  </a:lnTo>
                  <a:cubicBezTo>
                    <a:pt x="1395001" y="1273354"/>
                    <a:pt x="1375127" y="1290147"/>
                    <a:pt x="1357242" y="1308359"/>
                  </a:cubicBezTo>
                  <a:cubicBezTo>
                    <a:pt x="1283178" y="1379532"/>
                    <a:pt x="1212163" y="1452513"/>
                    <a:pt x="1153072" y="1529498"/>
                  </a:cubicBezTo>
                  <a:cubicBezTo>
                    <a:pt x="1090933" y="1605578"/>
                    <a:pt x="1043501" y="1685794"/>
                    <a:pt x="1002694" y="1770658"/>
                  </a:cubicBezTo>
                  <a:lnTo>
                    <a:pt x="974076" y="1835371"/>
                  </a:lnTo>
                  <a:lnTo>
                    <a:pt x="949564" y="1903573"/>
                  </a:lnTo>
                  <a:cubicBezTo>
                    <a:pt x="940820" y="1925661"/>
                    <a:pt x="934593" y="1950719"/>
                    <a:pt x="927173" y="1974229"/>
                  </a:cubicBezTo>
                  <a:cubicBezTo>
                    <a:pt x="920019" y="1998254"/>
                    <a:pt x="912468" y="2021504"/>
                    <a:pt x="906107" y="2046952"/>
                  </a:cubicBezTo>
                  <a:cubicBezTo>
                    <a:pt x="853906" y="2245614"/>
                    <a:pt x="809918" y="2463136"/>
                    <a:pt x="751092" y="2676266"/>
                  </a:cubicBezTo>
                  <a:cubicBezTo>
                    <a:pt x="693458" y="2889912"/>
                    <a:pt x="624166" y="3100976"/>
                    <a:pt x="547189" y="3308422"/>
                  </a:cubicBezTo>
                  <a:cubicBezTo>
                    <a:pt x="479617" y="3487580"/>
                    <a:pt x="444109" y="3675523"/>
                    <a:pt x="441195" y="3866306"/>
                  </a:cubicBezTo>
                  <a:cubicBezTo>
                    <a:pt x="438014" y="4057089"/>
                    <a:pt x="469282" y="4250456"/>
                    <a:pt x="527182" y="4439174"/>
                  </a:cubicBezTo>
                  <a:cubicBezTo>
                    <a:pt x="584815" y="4628278"/>
                    <a:pt x="671067" y="4811828"/>
                    <a:pt x="775073" y="4987240"/>
                  </a:cubicBezTo>
                  <a:cubicBezTo>
                    <a:pt x="827009" y="5075075"/>
                    <a:pt x="884246" y="5160327"/>
                    <a:pt x="943206" y="5244933"/>
                  </a:cubicBezTo>
                  <a:cubicBezTo>
                    <a:pt x="1002296" y="5329411"/>
                    <a:pt x="1064964" y="5412337"/>
                    <a:pt x="1133728" y="5490356"/>
                  </a:cubicBezTo>
                  <a:cubicBezTo>
                    <a:pt x="1203949" y="5567728"/>
                    <a:pt x="1279337" y="5642259"/>
                    <a:pt x="1359626" y="5709815"/>
                  </a:cubicBezTo>
                  <a:cubicBezTo>
                    <a:pt x="1398711" y="5744949"/>
                    <a:pt x="1439916" y="5777241"/>
                    <a:pt x="1481254" y="5809146"/>
                  </a:cubicBezTo>
                  <a:cubicBezTo>
                    <a:pt x="1501922" y="5825163"/>
                    <a:pt x="1522325" y="5841309"/>
                    <a:pt x="1543260" y="5856940"/>
                  </a:cubicBezTo>
                  <a:cubicBezTo>
                    <a:pt x="1564591" y="5871923"/>
                    <a:pt x="1585921" y="5886777"/>
                    <a:pt x="1607518" y="5901374"/>
                  </a:cubicBezTo>
                  <a:cubicBezTo>
                    <a:pt x="1778565" y="6019693"/>
                    <a:pt x="1961271" y="6115924"/>
                    <a:pt x="2145566" y="6193814"/>
                  </a:cubicBezTo>
                  <a:lnTo>
                    <a:pt x="2214991" y="6221844"/>
                  </a:lnTo>
                  <a:lnTo>
                    <a:pt x="2249307" y="6236182"/>
                  </a:lnTo>
                  <a:cubicBezTo>
                    <a:pt x="2260702" y="6241089"/>
                    <a:pt x="2272625" y="6244577"/>
                    <a:pt x="2284285" y="6248711"/>
                  </a:cubicBezTo>
                  <a:lnTo>
                    <a:pt x="2354241" y="6273124"/>
                  </a:lnTo>
                  <a:cubicBezTo>
                    <a:pt x="2360070" y="6275190"/>
                    <a:pt x="2365899" y="6277128"/>
                    <a:pt x="2371597" y="6279324"/>
                  </a:cubicBezTo>
                  <a:cubicBezTo>
                    <a:pt x="2377161" y="6281778"/>
                    <a:pt x="2382329" y="6285007"/>
                    <a:pt x="2387894" y="6287719"/>
                  </a:cubicBezTo>
                  <a:cubicBezTo>
                    <a:pt x="2398757" y="6293274"/>
                    <a:pt x="2410153" y="6297666"/>
                    <a:pt x="2421414" y="6302186"/>
                  </a:cubicBezTo>
                  <a:lnTo>
                    <a:pt x="2489117" y="6329441"/>
                  </a:lnTo>
                  <a:lnTo>
                    <a:pt x="2522902" y="6343134"/>
                  </a:lnTo>
                  <a:cubicBezTo>
                    <a:pt x="2534165" y="6347654"/>
                    <a:pt x="2545294" y="6352563"/>
                    <a:pt x="2556953" y="6356051"/>
                  </a:cubicBezTo>
                  <a:lnTo>
                    <a:pt x="2695009" y="6401905"/>
                  </a:lnTo>
                  <a:cubicBezTo>
                    <a:pt x="2880895" y="6457190"/>
                    <a:pt x="3073141" y="6489095"/>
                    <a:pt x="3268035" y="6501238"/>
                  </a:cubicBezTo>
                  <a:cubicBezTo>
                    <a:pt x="3292413" y="6502659"/>
                    <a:pt x="3316527" y="6505629"/>
                    <a:pt x="3341038" y="6506145"/>
                  </a:cubicBezTo>
                  <a:lnTo>
                    <a:pt x="3414703" y="6507050"/>
                  </a:lnTo>
                  <a:lnTo>
                    <a:pt x="3488237" y="6508212"/>
                  </a:lnTo>
                  <a:cubicBezTo>
                    <a:pt x="3500690" y="6508729"/>
                    <a:pt x="3512483" y="6508471"/>
                    <a:pt x="3524142" y="6507955"/>
                  </a:cubicBezTo>
                  <a:lnTo>
                    <a:pt x="3559252" y="6506921"/>
                  </a:lnTo>
                  <a:cubicBezTo>
                    <a:pt x="3582835" y="6506792"/>
                    <a:pt x="3605889" y="6504467"/>
                    <a:pt x="3629207" y="6503045"/>
                  </a:cubicBezTo>
                  <a:cubicBezTo>
                    <a:pt x="3652526" y="6502012"/>
                    <a:pt x="3675579" y="6499171"/>
                    <a:pt x="3698633" y="6496845"/>
                  </a:cubicBezTo>
                  <a:cubicBezTo>
                    <a:pt x="3710160" y="6495683"/>
                    <a:pt x="3721819" y="6494907"/>
                    <a:pt x="3733213" y="6493357"/>
                  </a:cubicBezTo>
                  <a:lnTo>
                    <a:pt x="3767529" y="6488707"/>
                  </a:lnTo>
                  <a:lnTo>
                    <a:pt x="3801845" y="6484057"/>
                  </a:lnTo>
                  <a:lnTo>
                    <a:pt x="3835895" y="6478116"/>
                  </a:lnTo>
                  <a:cubicBezTo>
                    <a:pt x="4017673" y="6446727"/>
                    <a:pt x="4194152" y="6390281"/>
                    <a:pt x="4364801" y="6308517"/>
                  </a:cubicBezTo>
                  <a:cubicBezTo>
                    <a:pt x="4535583" y="6227139"/>
                    <a:pt x="4700138" y="6120962"/>
                    <a:pt x="4861379" y="6000576"/>
                  </a:cubicBezTo>
                  <a:cubicBezTo>
                    <a:pt x="5022621" y="5879931"/>
                    <a:pt x="5180684" y="5745337"/>
                    <a:pt x="5341263" y="5605834"/>
                  </a:cubicBezTo>
                  <a:lnTo>
                    <a:pt x="5587301" y="5390379"/>
                  </a:lnTo>
                  <a:cubicBezTo>
                    <a:pt x="5674216" y="5315718"/>
                    <a:pt x="5761527" y="5244416"/>
                    <a:pt x="5849105" y="5176344"/>
                  </a:cubicBezTo>
                  <a:lnTo>
                    <a:pt x="5890489" y="5145260"/>
                  </a:lnTo>
                  <a:lnTo>
                    <a:pt x="5890489" y="5995323"/>
                  </a:lnTo>
                  <a:lnTo>
                    <a:pt x="5811477" y="6077819"/>
                  </a:lnTo>
                  <a:cubicBezTo>
                    <a:pt x="5654739" y="6238377"/>
                    <a:pt x="5487138" y="6396093"/>
                    <a:pt x="5301384" y="6542958"/>
                  </a:cubicBezTo>
                  <a:lnTo>
                    <a:pt x="5252008" y="6578438"/>
                  </a:lnTo>
                  <a:lnTo>
                    <a:pt x="1653730" y="6578438"/>
                  </a:lnTo>
                  <a:lnTo>
                    <a:pt x="1549768" y="6488821"/>
                  </a:lnTo>
                  <a:cubicBezTo>
                    <a:pt x="1461976" y="6409495"/>
                    <a:pt x="1378573" y="6327182"/>
                    <a:pt x="1298282" y="6243932"/>
                  </a:cubicBezTo>
                  <a:cubicBezTo>
                    <a:pt x="1278277" y="6223006"/>
                    <a:pt x="1258138" y="6202210"/>
                    <a:pt x="1237999" y="6181671"/>
                  </a:cubicBezTo>
                  <a:lnTo>
                    <a:pt x="1179967" y="6117862"/>
                  </a:lnTo>
                  <a:lnTo>
                    <a:pt x="1121936" y="6054569"/>
                  </a:lnTo>
                  <a:cubicBezTo>
                    <a:pt x="1102328" y="6033644"/>
                    <a:pt x="1084573" y="6011427"/>
                    <a:pt x="1065628" y="5990243"/>
                  </a:cubicBezTo>
                  <a:cubicBezTo>
                    <a:pt x="1028662" y="5947099"/>
                    <a:pt x="990239" y="5904991"/>
                    <a:pt x="954335" y="5861460"/>
                  </a:cubicBezTo>
                  <a:cubicBezTo>
                    <a:pt x="936050" y="5840018"/>
                    <a:pt x="917634" y="5818446"/>
                    <a:pt x="898953" y="5797393"/>
                  </a:cubicBezTo>
                  <a:cubicBezTo>
                    <a:pt x="880404" y="5776208"/>
                    <a:pt x="861325" y="5755412"/>
                    <a:pt x="842908" y="5733582"/>
                  </a:cubicBezTo>
                  <a:cubicBezTo>
                    <a:pt x="767919" y="5647942"/>
                    <a:pt x="693061" y="5561786"/>
                    <a:pt x="622442" y="5471884"/>
                  </a:cubicBezTo>
                  <a:cubicBezTo>
                    <a:pt x="551559" y="5382112"/>
                    <a:pt x="486639" y="5287430"/>
                    <a:pt x="425559" y="5190036"/>
                  </a:cubicBezTo>
                  <a:cubicBezTo>
                    <a:pt x="303668" y="4994990"/>
                    <a:pt x="200193" y="4786123"/>
                    <a:pt x="123877" y="4564210"/>
                  </a:cubicBezTo>
                  <a:cubicBezTo>
                    <a:pt x="47694" y="4342555"/>
                    <a:pt x="2249" y="4106045"/>
                    <a:pt x="130" y="3865530"/>
                  </a:cubicBezTo>
                  <a:cubicBezTo>
                    <a:pt x="-1328" y="3745403"/>
                    <a:pt x="9537" y="3624629"/>
                    <a:pt x="30602" y="3505793"/>
                  </a:cubicBezTo>
                  <a:cubicBezTo>
                    <a:pt x="51802" y="3386828"/>
                    <a:pt x="84659" y="3270059"/>
                    <a:pt x="126924" y="3157164"/>
                  </a:cubicBezTo>
                  <a:cubicBezTo>
                    <a:pt x="200457" y="2959276"/>
                    <a:pt x="271737" y="2761388"/>
                    <a:pt x="334803" y="2560530"/>
                  </a:cubicBezTo>
                  <a:lnTo>
                    <a:pt x="381176" y="2409144"/>
                  </a:lnTo>
                  <a:lnTo>
                    <a:pt x="425825" y="2255819"/>
                  </a:lnTo>
                  <a:lnTo>
                    <a:pt x="470210" y="2099523"/>
                  </a:lnTo>
                  <a:lnTo>
                    <a:pt x="492998" y="2020213"/>
                  </a:lnTo>
                  <a:lnTo>
                    <a:pt x="517509" y="1939224"/>
                  </a:lnTo>
                  <a:cubicBezTo>
                    <a:pt x="525061" y="1912485"/>
                    <a:pt x="534866" y="1884586"/>
                    <a:pt x="544007" y="1857201"/>
                  </a:cubicBezTo>
                  <a:cubicBezTo>
                    <a:pt x="553680" y="1829559"/>
                    <a:pt x="561496" y="1802304"/>
                    <a:pt x="573288" y="1774274"/>
                  </a:cubicBezTo>
                  <a:lnTo>
                    <a:pt x="606146" y="1690832"/>
                  </a:lnTo>
                  <a:cubicBezTo>
                    <a:pt x="618467" y="1663060"/>
                    <a:pt x="631716" y="1635417"/>
                    <a:pt x="644569" y="1607775"/>
                  </a:cubicBezTo>
                  <a:cubicBezTo>
                    <a:pt x="698625" y="1498368"/>
                    <a:pt x="763413" y="1391287"/>
                    <a:pt x="837874" y="1297638"/>
                  </a:cubicBezTo>
                  <a:cubicBezTo>
                    <a:pt x="910348" y="1201278"/>
                    <a:pt x="990107" y="1115897"/>
                    <a:pt x="1069602" y="1032194"/>
                  </a:cubicBezTo>
                  <a:cubicBezTo>
                    <a:pt x="1089079" y="1010624"/>
                    <a:pt x="1110012" y="990990"/>
                    <a:pt x="1130548" y="970839"/>
                  </a:cubicBezTo>
                  <a:lnTo>
                    <a:pt x="1192024" y="910129"/>
                  </a:lnTo>
                  <a:cubicBezTo>
                    <a:pt x="1212031" y="889462"/>
                    <a:pt x="1234024" y="870475"/>
                    <a:pt x="1255356" y="850841"/>
                  </a:cubicBezTo>
                  <a:lnTo>
                    <a:pt x="1319614" y="792068"/>
                  </a:lnTo>
                  <a:cubicBezTo>
                    <a:pt x="1340680" y="772176"/>
                    <a:pt x="1363469" y="753834"/>
                    <a:pt x="1385728" y="734975"/>
                  </a:cubicBezTo>
                  <a:lnTo>
                    <a:pt x="1452768" y="678528"/>
                  </a:lnTo>
                  <a:lnTo>
                    <a:pt x="1469594" y="664449"/>
                  </a:lnTo>
                  <a:lnTo>
                    <a:pt x="1487083" y="651015"/>
                  </a:lnTo>
                  <a:lnTo>
                    <a:pt x="1522193" y="624277"/>
                  </a:lnTo>
                  <a:lnTo>
                    <a:pt x="1592415" y="570671"/>
                  </a:lnTo>
                  <a:cubicBezTo>
                    <a:pt x="1640110" y="535925"/>
                    <a:pt x="1689531" y="503245"/>
                    <a:pt x="1738287" y="469402"/>
                  </a:cubicBezTo>
                  <a:cubicBezTo>
                    <a:pt x="1788634" y="438015"/>
                    <a:pt x="1839643" y="407013"/>
                    <a:pt x="1890918" y="376530"/>
                  </a:cubicBezTo>
                  <a:cubicBezTo>
                    <a:pt x="2098400" y="258209"/>
                    <a:pt x="2323503" y="166241"/>
                    <a:pt x="2555363" y="105274"/>
                  </a:cubicBezTo>
                  <a:cubicBezTo>
                    <a:pt x="2787223" y="44047"/>
                    <a:pt x="3024516" y="12013"/>
                    <a:pt x="3259291" y="3229"/>
                  </a:cubicBezTo>
                  <a:lnTo>
                    <a:pt x="3347265" y="903"/>
                  </a:ln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2" name="Freeform: Shape 41">
              <a:extLst>
                <a:ext uri="{FF2B5EF4-FFF2-40B4-BE49-F238E27FC236}">
                  <a16:creationId xmlns:a16="http://schemas.microsoft.com/office/drawing/2014/main" id="{ACA5348F-9FF6-485F-898D-1BED7EC7270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5999" y="52997"/>
              <a:ext cx="6093363" cy="6805004"/>
            </a:xfrm>
            <a:custGeom>
              <a:avLst/>
              <a:gdLst>
                <a:gd name="connsiteX0" fmla="*/ 3517682 w 5890491"/>
                <a:gd name="connsiteY0" fmla="*/ 0 h 6578439"/>
                <a:gd name="connsiteX1" fmla="*/ 5849513 w 5890491"/>
                <a:gd name="connsiteY1" fmla="*/ 841730 h 6578439"/>
                <a:gd name="connsiteX2" fmla="*/ 5890491 w 5890491"/>
                <a:gd name="connsiteY2" fmla="*/ 879061 h 6578439"/>
                <a:gd name="connsiteX3" fmla="*/ 5890491 w 5890491"/>
                <a:gd name="connsiteY3" fmla="*/ 2034114 h 6578439"/>
                <a:gd name="connsiteX4" fmla="*/ 5757065 w 5890491"/>
                <a:gd name="connsiteY4" fmla="*/ 1854938 h 6578439"/>
                <a:gd name="connsiteX5" fmla="*/ 5564060 w 5890491"/>
                <a:gd name="connsiteY5" fmla="*/ 1642182 h 6578439"/>
                <a:gd name="connsiteX6" fmla="*/ 3517551 w 5890491"/>
                <a:gd name="connsiteY6" fmla="*/ 790012 h 6578439"/>
                <a:gd name="connsiteX7" fmla="*/ 1611552 w 5890491"/>
                <a:gd name="connsiteY7" fmla="*/ 1543282 h 6578439"/>
                <a:gd name="connsiteX8" fmla="*/ 1340656 w 5890491"/>
                <a:gd name="connsiteY8" fmla="*/ 1897925 h 6578439"/>
                <a:gd name="connsiteX9" fmla="*/ 1201705 w 5890491"/>
                <a:gd name="connsiteY9" fmla="*/ 2361213 h 6578439"/>
                <a:gd name="connsiteX10" fmla="*/ 852705 w 5890491"/>
                <a:gd name="connsiteY10" fmla="*/ 3529176 h 6578439"/>
                <a:gd name="connsiteX11" fmla="*/ 863863 w 5890491"/>
                <a:gd name="connsiteY11" fmla="*/ 4437051 h 6578439"/>
                <a:gd name="connsiteX12" fmla="*/ 1413569 w 5890491"/>
                <a:gd name="connsiteY12" fmla="*/ 5357174 h 6578439"/>
                <a:gd name="connsiteX13" fmla="*/ 2339129 w 5890491"/>
                <a:gd name="connsiteY13" fmla="*/ 6143367 h 6578439"/>
                <a:gd name="connsiteX14" fmla="*/ 3439449 w 5890491"/>
                <a:gd name="connsiteY14" fmla="*/ 6420049 h 6578439"/>
                <a:gd name="connsiteX15" fmla="*/ 5251388 w 5890491"/>
                <a:gd name="connsiteY15" fmla="*/ 5349009 h 6578439"/>
                <a:gd name="connsiteX16" fmla="*/ 5657731 w 5890491"/>
                <a:gd name="connsiteY16" fmla="*/ 4959205 h 6578439"/>
                <a:gd name="connsiteX17" fmla="*/ 5836127 w 5890491"/>
                <a:gd name="connsiteY17" fmla="*/ 4792052 h 6578439"/>
                <a:gd name="connsiteX18" fmla="*/ 5890491 w 5890491"/>
                <a:gd name="connsiteY18" fmla="*/ 4738662 h 6578439"/>
                <a:gd name="connsiteX19" fmla="*/ 5890491 w 5890491"/>
                <a:gd name="connsiteY19" fmla="*/ 5821964 h 6578439"/>
                <a:gd name="connsiteX20" fmla="*/ 5802001 w 5890491"/>
                <a:gd name="connsiteY20" fmla="*/ 5907904 h 6578439"/>
                <a:gd name="connsiteX21" fmla="*/ 5294358 w 5890491"/>
                <a:gd name="connsiteY21" fmla="*/ 6397505 h 6578439"/>
                <a:gd name="connsiteX22" fmla="*/ 5077178 w 5890491"/>
                <a:gd name="connsiteY22" fmla="*/ 6578439 h 6578439"/>
                <a:gd name="connsiteX23" fmla="*/ 1567290 w 5890491"/>
                <a:gd name="connsiteY23" fmla="*/ 6578439 h 6578439"/>
                <a:gd name="connsiteX24" fmla="*/ 1508588 w 5890491"/>
                <a:gd name="connsiteY24" fmla="*/ 6535186 h 6578439"/>
                <a:gd name="connsiteX25" fmla="*/ 826498 w 5890491"/>
                <a:gd name="connsiteY25" fmla="*/ 5876034 h 6578439"/>
                <a:gd name="connsiteX26" fmla="*/ 122403 w 5890491"/>
                <a:gd name="connsiteY26" fmla="*/ 3255655 h 6578439"/>
                <a:gd name="connsiteX27" fmla="*/ 1061197 w 5890491"/>
                <a:gd name="connsiteY27" fmla="*/ 984650 h 6578439"/>
                <a:gd name="connsiteX28" fmla="*/ 3517682 w 5890491"/>
                <a:gd name="connsiteY28" fmla="*/ 0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Lst>
              <a:rect l="l" t="t" r="r" b="b"/>
              <a:pathLst>
                <a:path w="5890491" h="6578439">
                  <a:moveTo>
                    <a:pt x="3517682" y="0"/>
                  </a:moveTo>
                  <a:cubicBezTo>
                    <a:pt x="4402017" y="0"/>
                    <a:pt x="5213742" y="315483"/>
                    <a:pt x="5849513" y="841730"/>
                  </a:cubicBezTo>
                  <a:lnTo>
                    <a:pt x="5890491" y="879061"/>
                  </a:lnTo>
                  <a:lnTo>
                    <a:pt x="5890491" y="2034114"/>
                  </a:lnTo>
                  <a:lnTo>
                    <a:pt x="5757065" y="1854938"/>
                  </a:lnTo>
                  <a:cubicBezTo>
                    <a:pt x="5696443" y="1781264"/>
                    <a:pt x="5632076" y="1710299"/>
                    <a:pt x="5564060" y="1642182"/>
                  </a:cubicBezTo>
                  <a:cubicBezTo>
                    <a:pt x="5015393" y="1092636"/>
                    <a:pt x="4288592" y="790012"/>
                    <a:pt x="3517551" y="790012"/>
                  </a:cubicBezTo>
                  <a:cubicBezTo>
                    <a:pt x="2701750" y="790012"/>
                    <a:pt x="2131676" y="1015335"/>
                    <a:pt x="1611552" y="1543282"/>
                  </a:cubicBezTo>
                  <a:cubicBezTo>
                    <a:pt x="1435754" y="1721722"/>
                    <a:pt x="1375945" y="1822729"/>
                    <a:pt x="1340656" y="1897925"/>
                  </a:cubicBezTo>
                  <a:cubicBezTo>
                    <a:pt x="1289148" y="2007623"/>
                    <a:pt x="1252432" y="2155907"/>
                    <a:pt x="1201705" y="2361213"/>
                  </a:cubicBezTo>
                  <a:cubicBezTo>
                    <a:pt x="1133721" y="2635919"/>
                    <a:pt x="1040568" y="3012290"/>
                    <a:pt x="852705" y="3529176"/>
                  </a:cubicBezTo>
                  <a:cubicBezTo>
                    <a:pt x="749952" y="3811784"/>
                    <a:pt x="753584" y="4108747"/>
                    <a:pt x="863863" y="4437051"/>
                  </a:cubicBezTo>
                  <a:cubicBezTo>
                    <a:pt x="964800" y="4737438"/>
                    <a:pt x="1154869" y="5055603"/>
                    <a:pt x="1413569" y="5357174"/>
                  </a:cubicBezTo>
                  <a:cubicBezTo>
                    <a:pt x="1718326" y="5712343"/>
                    <a:pt x="2021008" y="5969404"/>
                    <a:pt x="2339129" y="6143367"/>
                  </a:cubicBezTo>
                  <a:cubicBezTo>
                    <a:pt x="2679565" y="6329577"/>
                    <a:pt x="3039591" y="6420049"/>
                    <a:pt x="3439449" y="6420049"/>
                  </a:cubicBezTo>
                  <a:cubicBezTo>
                    <a:pt x="4142246" y="6420049"/>
                    <a:pt x="4633828" y="5976251"/>
                    <a:pt x="5251388" y="5349009"/>
                  </a:cubicBezTo>
                  <a:cubicBezTo>
                    <a:pt x="5389949" y="5208364"/>
                    <a:pt x="5526047" y="5081677"/>
                    <a:pt x="5657731" y="4959205"/>
                  </a:cubicBezTo>
                  <a:cubicBezTo>
                    <a:pt x="5719520" y="4901722"/>
                    <a:pt x="5779200" y="4846206"/>
                    <a:pt x="5836127" y="4792052"/>
                  </a:cubicBezTo>
                  <a:lnTo>
                    <a:pt x="5890491" y="4738662"/>
                  </a:lnTo>
                  <a:lnTo>
                    <a:pt x="5890491" y="5821964"/>
                  </a:lnTo>
                  <a:lnTo>
                    <a:pt x="5802001" y="5907904"/>
                  </a:lnTo>
                  <a:cubicBezTo>
                    <a:pt x="5634962" y="6077456"/>
                    <a:pt x="5467509" y="6243625"/>
                    <a:pt x="5294358" y="6397505"/>
                  </a:cubicBezTo>
                  <a:lnTo>
                    <a:pt x="5077178" y="6578439"/>
                  </a:lnTo>
                  <a:lnTo>
                    <a:pt x="1567290" y="6578439"/>
                  </a:lnTo>
                  <a:lnTo>
                    <a:pt x="1508588" y="6535186"/>
                  </a:lnTo>
                  <a:cubicBezTo>
                    <a:pt x="1263991" y="6345442"/>
                    <a:pt x="1038054" y="6122666"/>
                    <a:pt x="826498" y="5876034"/>
                  </a:cubicBezTo>
                  <a:cubicBezTo>
                    <a:pt x="261613" y="5217713"/>
                    <a:pt x="-239182" y="4250314"/>
                    <a:pt x="122403" y="3255655"/>
                  </a:cubicBezTo>
                  <a:cubicBezTo>
                    <a:pt x="607497" y="1921629"/>
                    <a:pt x="393040" y="1662857"/>
                    <a:pt x="1061197" y="984650"/>
                  </a:cubicBezTo>
                  <a:cubicBezTo>
                    <a:pt x="1729484" y="306444"/>
                    <a:pt x="2498060" y="0"/>
                    <a:pt x="3517682" y="0"/>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43" name="Freeform: Shape 42">
              <a:extLst>
                <a:ext uri="{FF2B5EF4-FFF2-40B4-BE49-F238E27FC236}">
                  <a16:creationId xmlns:a16="http://schemas.microsoft.com/office/drawing/2014/main" id="{33B89F41-1D91-447A-88C5-8A917809FEE0}"/>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6096000" y="52997"/>
              <a:ext cx="6093362" cy="6805004"/>
            </a:xfrm>
            <a:custGeom>
              <a:avLst/>
              <a:gdLst>
                <a:gd name="connsiteX0" fmla="*/ 5890490 w 5890490"/>
                <a:gd name="connsiteY0" fmla="*/ 5389037 h 6578439"/>
                <a:gd name="connsiteX1" fmla="*/ 5890490 w 5890490"/>
                <a:gd name="connsiteY1" fmla="*/ 5855587 h 6578439"/>
                <a:gd name="connsiteX2" fmla="*/ 5784593 w 5890490"/>
                <a:gd name="connsiteY2" fmla="*/ 5962054 h 6578439"/>
                <a:gd name="connsiteX3" fmla="*/ 5663414 w 5890490"/>
                <a:gd name="connsiteY3" fmla="*/ 6082564 h 6578439"/>
                <a:gd name="connsiteX4" fmla="*/ 5147099 w 5890490"/>
                <a:gd name="connsiteY4" fmla="*/ 6547726 h 6578439"/>
                <a:gd name="connsiteX5" fmla="*/ 5105015 w 5890490"/>
                <a:gd name="connsiteY5" fmla="*/ 6578439 h 6578439"/>
                <a:gd name="connsiteX6" fmla="*/ 4385601 w 5890490"/>
                <a:gd name="connsiteY6" fmla="*/ 6578439 h 6578439"/>
                <a:gd name="connsiteX7" fmla="*/ 4507252 w 5890490"/>
                <a:gd name="connsiteY7" fmla="*/ 6515968 h 6578439"/>
                <a:gd name="connsiteX8" fmla="*/ 4909330 w 5890490"/>
                <a:gd name="connsiteY8" fmla="*/ 6253453 h 6578439"/>
                <a:gd name="connsiteX9" fmla="*/ 5411374 w 5890490"/>
                <a:gd name="connsiteY9" fmla="*/ 5828544 h 6578439"/>
                <a:gd name="connsiteX10" fmla="*/ 5533570 w 5890490"/>
                <a:gd name="connsiteY10" fmla="*/ 5714534 h 6578439"/>
                <a:gd name="connsiteX11" fmla="*/ 5657425 w 5890490"/>
                <a:gd name="connsiteY11" fmla="*/ 5597650 h 6578439"/>
                <a:gd name="connsiteX12" fmla="*/ 3336813 w 5890490"/>
                <a:gd name="connsiteY12" fmla="*/ 499 h 6578439"/>
                <a:gd name="connsiteX13" fmla="*/ 3513674 w 5890490"/>
                <a:gd name="connsiteY13" fmla="*/ 1202 h 6578439"/>
                <a:gd name="connsiteX14" fmla="*/ 3602743 w 5890490"/>
                <a:gd name="connsiteY14" fmla="*/ 4827 h 6578439"/>
                <a:gd name="connsiteX15" fmla="*/ 3647213 w 5890490"/>
                <a:gd name="connsiteY15" fmla="*/ 6703 h 6578439"/>
                <a:gd name="connsiteX16" fmla="*/ 3691684 w 5890490"/>
                <a:gd name="connsiteY16" fmla="*/ 9453 h 6578439"/>
                <a:gd name="connsiteX17" fmla="*/ 3868927 w 5890490"/>
                <a:gd name="connsiteY17" fmla="*/ 27080 h 6578439"/>
                <a:gd name="connsiteX18" fmla="*/ 5200872 w 5890490"/>
                <a:gd name="connsiteY18" fmla="*/ 472240 h 6578439"/>
                <a:gd name="connsiteX19" fmla="*/ 5772711 w 5890490"/>
                <a:gd name="connsiteY19" fmla="*/ 866334 h 6578439"/>
                <a:gd name="connsiteX20" fmla="*/ 5890490 w 5890490"/>
                <a:gd name="connsiteY20" fmla="*/ 972426 h 6578439"/>
                <a:gd name="connsiteX21" fmla="*/ 5890490 w 5890490"/>
                <a:gd name="connsiteY21" fmla="*/ 1158576 h 6578439"/>
                <a:gd name="connsiteX22" fmla="*/ 5676045 w 5890490"/>
                <a:gd name="connsiteY22" fmla="*/ 986969 h 6578439"/>
                <a:gd name="connsiteX23" fmla="*/ 5103776 w 5890490"/>
                <a:gd name="connsiteY23" fmla="*/ 655879 h 6578439"/>
                <a:gd name="connsiteX24" fmla="*/ 4482465 w 5890490"/>
                <a:gd name="connsiteY24" fmla="*/ 440363 h 6578439"/>
                <a:gd name="connsiteX25" fmla="*/ 4402444 w 5890490"/>
                <a:gd name="connsiteY25" fmla="*/ 422111 h 6578439"/>
                <a:gd name="connsiteX26" fmla="*/ 4322423 w 5890490"/>
                <a:gd name="connsiteY26" fmla="*/ 404610 h 6578439"/>
                <a:gd name="connsiteX27" fmla="*/ 4241892 w 5890490"/>
                <a:gd name="connsiteY27" fmla="*/ 389858 h 6578439"/>
                <a:gd name="connsiteX28" fmla="*/ 4201627 w 5890490"/>
                <a:gd name="connsiteY28" fmla="*/ 382483 h 6578439"/>
                <a:gd name="connsiteX29" fmla="*/ 4161234 w 5890490"/>
                <a:gd name="connsiteY29" fmla="*/ 375857 h 6578439"/>
                <a:gd name="connsiteX30" fmla="*/ 3999280 w 5890490"/>
                <a:gd name="connsiteY30" fmla="*/ 353606 h 6578439"/>
                <a:gd name="connsiteX31" fmla="*/ 3836817 w 5890490"/>
                <a:gd name="connsiteY31" fmla="*/ 338480 h 6578439"/>
                <a:gd name="connsiteX32" fmla="*/ 3673972 w 5890490"/>
                <a:gd name="connsiteY32" fmla="*/ 330604 h 6578439"/>
                <a:gd name="connsiteX33" fmla="*/ 3511126 w 5890490"/>
                <a:gd name="connsiteY33" fmla="*/ 328978 h 6578439"/>
                <a:gd name="connsiteX34" fmla="*/ 3183142 w 5890490"/>
                <a:gd name="connsiteY34" fmla="*/ 342854 h 6578439"/>
                <a:gd name="connsiteX35" fmla="*/ 2541444 w 5890490"/>
                <a:gd name="connsiteY35" fmla="*/ 439988 h 6578439"/>
                <a:gd name="connsiteX36" fmla="*/ 1933895 w 5890490"/>
                <a:gd name="connsiteY36" fmla="*/ 650505 h 6578439"/>
                <a:gd name="connsiteX37" fmla="*/ 1378079 w 5890490"/>
                <a:gd name="connsiteY37" fmla="*/ 983905 h 6578439"/>
                <a:gd name="connsiteX38" fmla="*/ 1312967 w 5890490"/>
                <a:gd name="connsiteY38" fmla="*/ 1033660 h 6578439"/>
                <a:gd name="connsiteX39" fmla="*/ 1248364 w 5890490"/>
                <a:gd name="connsiteY39" fmla="*/ 1084413 h 6578439"/>
                <a:gd name="connsiteX40" fmla="*/ 1185163 w 5890490"/>
                <a:gd name="connsiteY40" fmla="*/ 1137168 h 6578439"/>
                <a:gd name="connsiteX41" fmla="*/ 1122852 w 5890490"/>
                <a:gd name="connsiteY41" fmla="*/ 1190922 h 6578439"/>
                <a:gd name="connsiteX42" fmla="*/ 892092 w 5890490"/>
                <a:gd name="connsiteY42" fmla="*/ 1421440 h 6578439"/>
                <a:gd name="connsiteX43" fmla="*/ 707202 w 5890490"/>
                <a:gd name="connsiteY43" fmla="*/ 1684212 h 6578439"/>
                <a:gd name="connsiteX44" fmla="*/ 670121 w 5890490"/>
                <a:gd name="connsiteY44" fmla="*/ 1756093 h 6578439"/>
                <a:gd name="connsiteX45" fmla="*/ 637630 w 5890490"/>
                <a:gd name="connsiteY45" fmla="*/ 1830724 h 6578439"/>
                <a:gd name="connsiteX46" fmla="*/ 607685 w 5890490"/>
                <a:gd name="connsiteY46" fmla="*/ 1907105 h 6578439"/>
                <a:gd name="connsiteX47" fmla="*/ 580034 w 5890490"/>
                <a:gd name="connsiteY47" fmla="*/ 1984986 h 6578439"/>
                <a:gd name="connsiteX48" fmla="*/ 481919 w 5890490"/>
                <a:gd name="connsiteY48" fmla="*/ 2304386 h 6578439"/>
                <a:gd name="connsiteX49" fmla="*/ 433881 w 5890490"/>
                <a:gd name="connsiteY49" fmla="*/ 2465399 h 6578439"/>
                <a:gd name="connsiteX50" fmla="*/ 384442 w 5890490"/>
                <a:gd name="connsiteY50" fmla="*/ 2626163 h 6578439"/>
                <a:gd name="connsiteX51" fmla="*/ 166039 w 5890490"/>
                <a:gd name="connsiteY51" fmla="*/ 3261338 h 6578439"/>
                <a:gd name="connsiteX52" fmla="*/ 56202 w 5890490"/>
                <a:gd name="connsiteY52" fmla="*/ 3910265 h 6578439"/>
                <a:gd name="connsiteX53" fmla="*/ 93664 w 5890490"/>
                <a:gd name="connsiteY53" fmla="*/ 4237292 h 6578439"/>
                <a:gd name="connsiteX54" fmla="*/ 111758 w 5890490"/>
                <a:gd name="connsiteY54" fmla="*/ 4317548 h 6578439"/>
                <a:gd name="connsiteX55" fmla="*/ 133038 w 5890490"/>
                <a:gd name="connsiteY55" fmla="*/ 4397054 h 6578439"/>
                <a:gd name="connsiteX56" fmla="*/ 157757 w 5890490"/>
                <a:gd name="connsiteY56" fmla="*/ 4475560 h 6578439"/>
                <a:gd name="connsiteX57" fmla="*/ 185153 w 5890490"/>
                <a:gd name="connsiteY57" fmla="*/ 4553066 h 6578439"/>
                <a:gd name="connsiteX58" fmla="*/ 493642 w 5890490"/>
                <a:gd name="connsiteY58" fmla="*/ 5132239 h 6578439"/>
                <a:gd name="connsiteX59" fmla="*/ 914391 w 5890490"/>
                <a:gd name="connsiteY59" fmla="*/ 5636528 h 6578439"/>
                <a:gd name="connsiteX60" fmla="*/ 1402034 w 5890490"/>
                <a:gd name="connsiteY60" fmla="*/ 6076188 h 6578439"/>
                <a:gd name="connsiteX61" fmla="*/ 1664397 w 5890490"/>
                <a:gd name="connsiteY61" fmla="*/ 6267079 h 6578439"/>
                <a:gd name="connsiteX62" fmla="*/ 1938992 w 5890490"/>
                <a:gd name="connsiteY62" fmla="*/ 6434343 h 6578439"/>
                <a:gd name="connsiteX63" fmla="*/ 2225931 w 5890490"/>
                <a:gd name="connsiteY63" fmla="*/ 6574322 h 6578439"/>
                <a:gd name="connsiteX64" fmla="*/ 2236328 w 5890490"/>
                <a:gd name="connsiteY64" fmla="*/ 6578439 h 6578439"/>
                <a:gd name="connsiteX65" fmla="*/ 1504665 w 5890490"/>
                <a:gd name="connsiteY65" fmla="*/ 6578439 h 6578439"/>
                <a:gd name="connsiteX66" fmla="*/ 1456827 w 5890490"/>
                <a:gd name="connsiteY66" fmla="*/ 6543476 h 6578439"/>
                <a:gd name="connsiteX67" fmla="*/ 1188475 w 5890490"/>
                <a:gd name="connsiteY67" fmla="*/ 6314083 h 6578439"/>
                <a:gd name="connsiteX68" fmla="*/ 721728 w 5890490"/>
                <a:gd name="connsiteY68" fmla="*/ 5798666 h 6578439"/>
                <a:gd name="connsiteX69" fmla="*/ 344175 w 5890490"/>
                <a:gd name="connsiteY69" fmla="*/ 5219495 h 6578439"/>
                <a:gd name="connsiteX70" fmla="*/ 87293 w 5890490"/>
                <a:gd name="connsiteY70" fmla="*/ 4583569 h 6578439"/>
                <a:gd name="connsiteX71" fmla="*/ 65886 w 5890490"/>
                <a:gd name="connsiteY71" fmla="*/ 4500813 h 6578439"/>
                <a:gd name="connsiteX72" fmla="*/ 47409 w 5890490"/>
                <a:gd name="connsiteY72" fmla="*/ 4417431 h 6578439"/>
                <a:gd name="connsiteX73" fmla="*/ 39000 w 5890490"/>
                <a:gd name="connsiteY73" fmla="*/ 4375677 h 6578439"/>
                <a:gd name="connsiteX74" fmla="*/ 31610 w 5890490"/>
                <a:gd name="connsiteY74" fmla="*/ 4333674 h 6578439"/>
                <a:gd name="connsiteX75" fmla="*/ 18868 w 5890490"/>
                <a:gd name="connsiteY75" fmla="*/ 4249417 h 6578439"/>
                <a:gd name="connsiteX76" fmla="*/ 646 w 5890490"/>
                <a:gd name="connsiteY76" fmla="*/ 3910265 h 6578439"/>
                <a:gd name="connsiteX77" fmla="*/ 130234 w 5890490"/>
                <a:gd name="connsiteY77" fmla="*/ 3248337 h 6578439"/>
                <a:gd name="connsiteX78" fmla="*/ 335383 w 5890490"/>
                <a:gd name="connsiteY78" fmla="*/ 2611911 h 6578439"/>
                <a:gd name="connsiteX79" fmla="*/ 487272 w 5890490"/>
                <a:gd name="connsiteY79" fmla="*/ 1958609 h 6578439"/>
                <a:gd name="connsiteX80" fmla="*/ 508550 w 5890490"/>
                <a:gd name="connsiteY80" fmla="*/ 1876227 h 6578439"/>
                <a:gd name="connsiteX81" fmla="*/ 531742 w 5890490"/>
                <a:gd name="connsiteY81" fmla="*/ 1793721 h 6578439"/>
                <a:gd name="connsiteX82" fmla="*/ 558245 w 5890490"/>
                <a:gd name="connsiteY82" fmla="*/ 1711465 h 6578439"/>
                <a:gd name="connsiteX83" fmla="*/ 590100 w 5890490"/>
                <a:gd name="connsiteY83" fmla="*/ 1630332 h 6578439"/>
                <a:gd name="connsiteX84" fmla="*/ 758680 w 5890490"/>
                <a:gd name="connsiteY84" fmla="*/ 1322433 h 6578439"/>
                <a:gd name="connsiteX85" fmla="*/ 976317 w 5890490"/>
                <a:gd name="connsiteY85" fmla="*/ 1049286 h 6578439"/>
                <a:gd name="connsiteX86" fmla="*/ 1035314 w 5890490"/>
                <a:gd name="connsiteY86" fmla="*/ 985406 h 6578439"/>
                <a:gd name="connsiteX87" fmla="*/ 1095329 w 5890490"/>
                <a:gd name="connsiteY87" fmla="*/ 922526 h 6578439"/>
                <a:gd name="connsiteX88" fmla="*/ 1157384 w 5890490"/>
                <a:gd name="connsiteY88" fmla="*/ 861271 h 6578439"/>
                <a:gd name="connsiteX89" fmla="*/ 1220841 w 5890490"/>
                <a:gd name="connsiteY89" fmla="*/ 801017 h 6578439"/>
                <a:gd name="connsiteX90" fmla="*/ 1286462 w 5890490"/>
                <a:gd name="connsiteY90" fmla="*/ 742886 h 6578439"/>
                <a:gd name="connsiteX91" fmla="*/ 1353233 w 5890490"/>
                <a:gd name="connsiteY91" fmla="*/ 685632 h 6578439"/>
                <a:gd name="connsiteX92" fmla="*/ 1369924 w 5890490"/>
                <a:gd name="connsiteY92" fmla="*/ 671256 h 6578439"/>
                <a:gd name="connsiteX93" fmla="*/ 1387380 w 5890490"/>
                <a:gd name="connsiteY93" fmla="*/ 657755 h 6578439"/>
                <a:gd name="connsiteX94" fmla="*/ 1422422 w 5890490"/>
                <a:gd name="connsiteY94" fmla="*/ 630877 h 6578439"/>
                <a:gd name="connsiteX95" fmla="*/ 1492759 w 5890490"/>
                <a:gd name="connsiteY95" fmla="*/ 577248 h 6578439"/>
                <a:gd name="connsiteX96" fmla="*/ 1528820 w 5890490"/>
                <a:gd name="connsiteY96" fmla="*/ 551496 h 6578439"/>
                <a:gd name="connsiteX97" fmla="*/ 1565390 w 5890490"/>
                <a:gd name="connsiteY97" fmla="*/ 526370 h 6578439"/>
                <a:gd name="connsiteX98" fmla="*/ 1639040 w 5890490"/>
                <a:gd name="connsiteY98" fmla="*/ 476490 h 6578439"/>
                <a:gd name="connsiteX99" fmla="*/ 1792075 w 5890490"/>
                <a:gd name="connsiteY99" fmla="*/ 384859 h 6578439"/>
                <a:gd name="connsiteX100" fmla="*/ 2455943 w 5890490"/>
                <a:gd name="connsiteY100" fmla="*/ 117836 h 6578439"/>
                <a:gd name="connsiteX101" fmla="*/ 3159952 w 5890490"/>
                <a:gd name="connsiteY101" fmla="*/ 7203 h 6578439"/>
                <a:gd name="connsiteX102" fmla="*/ 3336813 w 5890490"/>
                <a:gd name="connsiteY102" fmla="*/ 499 h 657843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5890490" h="6578439">
                  <a:moveTo>
                    <a:pt x="5890490" y="5389037"/>
                  </a:moveTo>
                  <a:lnTo>
                    <a:pt x="5890490" y="5855587"/>
                  </a:lnTo>
                  <a:lnTo>
                    <a:pt x="5784593" y="5962054"/>
                  </a:lnTo>
                  <a:cubicBezTo>
                    <a:pt x="5744454" y="6002308"/>
                    <a:pt x="5704062" y="6042436"/>
                    <a:pt x="5663414" y="6082564"/>
                  </a:cubicBezTo>
                  <a:cubicBezTo>
                    <a:pt x="5500314" y="6242577"/>
                    <a:pt x="5330970" y="6400714"/>
                    <a:pt x="5147099" y="6547726"/>
                  </a:cubicBezTo>
                  <a:lnTo>
                    <a:pt x="5105015" y="6578439"/>
                  </a:lnTo>
                  <a:lnTo>
                    <a:pt x="4385601" y="6578439"/>
                  </a:lnTo>
                  <a:lnTo>
                    <a:pt x="4507252" y="6515968"/>
                  </a:lnTo>
                  <a:cubicBezTo>
                    <a:pt x="4645901" y="6439679"/>
                    <a:pt x="4779837" y="6350961"/>
                    <a:pt x="4909330" y="6253453"/>
                  </a:cubicBezTo>
                  <a:cubicBezTo>
                    <a:pt x="5082369" y="6123567"/>
                    <a:pt x="5248145" y="5979180"/>
                    <a:pt x="5411374" y="5828544"/>
                  </a:cubicBezTo>
                  <a:cubicBezTo>
                    <a:pt x="5452149" y="5790791"/>
                    <a:pt x="5492924" y="5752788"/>
                    <a:pt x="5533570" y="5714534"/>
                  </a:cubicBezTo>
                  <a:lnTo>
                    <a:pt x="5657425" y="5597650"/>
                  </a:lnTo>
                  <a:close/>
                  <a:moveTo>
                    <a:pt x="3336813" y="499"/>
                  </a:moveTo>
                  <a:cubicBezTo>
                    <a:pt x="3395682" y="-392"/>
                    <a:pt x="3454550" y="-48"/>
                    <a:pt x="3513674" y="1202"/>
                  </a:cubicBezTo>
                  <a:lnTo>
                    <a:pt x="3602743" y="4827"/>
                  </a:lnTo>
                  <a:lnTo>
                    <a:pt x="3647213" y="6703"/>
                  </a:lnTo>
                  <a:cubicBezTo>
                    <a:pt x="3661994" y="7327"/>
                    <a:pt x="3676903" y="7703"/>
                    <a:pt x="3691684" y="9453"/>
                  </a:cubicBezTo>
                  <a:lnTo>
                    <a:pt x="3868927" y="27080"/>
                  </a:lnTo>
                  <a:cubicBezTo>
                    <a:pt x="4340645" y="85584"/>
                    <a:pt x="4795160" y="243221"/>
                    <a:pt x="5200872" y="472240"/>
                  </a:cubicBezTo>
                  <a:cubicBezTo>
                    <a:pt x="5403855" y="587124"/>
                    <a:pt x="5594988" y="719447"/>
                    <a:pt x="5772711" y="866334"/>
                  </a:cubicBezTo>
                  <a:lnTo>
                    <a:pt x="5890490" y="972426"/>
                  </a:lnTo>
                  <a:lnTo>
                    <a:pt x="5890490" y="1158576"/>
                  </a:lnTo>
                  <a:lnTo>
                    <a:pt x="5676045" y="986969"/>
                  </a:lnTo>
                  <a:cubicBezTo>
                    <a:pt x="5496587" y="857740"/>
                    <a:pt x="5304275" y="746699"/>
                    <a:pt x="5103776" y="655879"/>
                  </a:cubicBezTo>
                  <a:cubicBezTo>
                    <a:pt x="4903214" y="564747"/>
                    <a:pt x="4695006" y="492492"/>
                    <a:pt x="4482465" y="440363"/>
                  </a:cubicBezTo>
                  <a:lnTo>
                    <a:pt x="4402444" y="422111"/>
                  </a:lnTo>
                  <a:cubicBezTo>
                    <a:pt x="4375813" y="416111"/>
                    <a:pt x="4349436" y="408859"/>
                    <a:pt x="4322423" y="404610"/>
                  </a:cubicBezTo>
                  <a:lnTo>
                    <a:pt x="4241892" y="389858"/>
                  </a:lnTo>
                  <a:lnTo>
                    <a:pt x="4201627" y="382483"/>
                  </a:lnTo>
                  <a:cubicBezTo>
                    <a:pt x="4188248" y="379983"/>
                    <a:pt x="4174869" y="377483"/>
                    <a:pt x="4161234" y="375857"/>
                  </a:cubicBezTo>
                  <a:cubicBezTo>
                    <a:pt x="4107208" y="368482"/>
                    <a:pt x="4053308" y="360482"/>
                    <a:pt x="3999280" y="353606"/>
                  </a:cubicBezTo>
                  <a:cubicBezTo>
                    <a:pt x="3944999" y="348855"/>
                    <a:pt x="3890844" y="343854"/>
                    <a:pt x="3836817" y="338480"/>
                  </a:cubicBezTo>
                  <a:lnTo>
                    <a:pt x="3673972" y="330604"/>
                  </a:lnTo>
                  <a:cubicBezTo>
                    <a:pt x="3619690" y="329104"/>
                    <a:pt x="3565281" y="329604"/>
                    <a:pt x="3511126" y="328978"/>
                  </a:cubicBezTo>
                  <a:cubicBezTo>
                    <a:pt x="3402054" y="330728"/>
                    <a:pt x="3291706" y="334604"/>
                    <a:pt x="3183142" y="342854"/>
                  </a:cubicBezTo>
                  <a:cubicBezTo>
                    <a:pt x="2965505" y="358855"/>
                    <a:pt x="2750670" y="389733"/>
                    <a:pt x="2541444" y="439988"/>
                  </a:cubicBezTo>
                  <a:cubicBezTo>
                    <a:pt x="2332216" y="490117"/>
                    <a:pt x="2128850" y="559997"/>
                    <a:pt x="1933895" y="650505"/>
                  </a:cubicBezTo>
                  <a:cubicBezTo>
                    <a:pt x="1738939" y="741261"/>
                    <a:pt x="1553540" y="854146"/>
                    <a:pt x="1378079" y="983905"/>
                  </a:cubicBezTo>
                  <a:lnTo>
                    <a:pt x="1312967" y="1033660"/>
                  </a:lnTo>
                  <a:cubicBezTo>
                    <a:pt x="1291178" y="1050286"/>
                    <a:pt x="1269006" y="1066412"/>
                    <a:pt x="1248364" y="1084413"/>
                  </a:cubicBezTo>
                  <a:lnTo>
                    <a:pt x="1185163" y="1137168"/>
                  </a:lnTo>
                  <a:cubicBezTo>
                    <a:pt x="1164138" y="1154794"/>
                    <a:pt x="1142603" y="1172046"/>
                    <a:pt x="1122852" y="1190922"/>
                  </a:cubicBezTo>
                  <a:cubicBezTo>
                    <a:pt x="1041557" y="1264303"/>
                    <a:pt x="961663" y="1339309"/>
                    <a:pt x="892092" y="1421440"/>
                  </a:cubicBezTo>
                  <a:cubicBezTo>
                    <a:pt x="819589" y="1501822"/>
                    <a:pt x="759827" y="1590329"/>
                    <a:pt x="707202" y="1684212"/>
                  </a:cubicBezTo>
                  <a:cubicBezTo>
                    <a:pt x="694715" y="1708089"/>
                    <a:pt x="682227" y="1731841"/>
                    <a:pt x="670121" y="1756093"/>
                  </a:cubicBezTo>
                  <a:lnTo>
                    <a:pt x="637630" y="1830724"/>
                  </a:lnTo>
                  <a:cubicBezTo>
                    <a:pt x="626161" y="1855350"/>
                    <a:pt x="617624" y="1881603"/>
                    <a:pt x="607685" y="1907105"/>
                  </a:cubicBezTo>
                  <a:cubicBezTo>
                    <a:pt x="598128" y="1932857"/>
                    <a:pt x="588317" y="1958483"/>
                    <a:pt x="580034" y="1984986"/>
                  </a:cubicBezTo>
                  <a:cubicBezTo>
                    <a:pt x="544611" y="2089620"/>
                    <a:pt x="513393" y="2197128"/>
                    <a:pt x="481919" y="2304386"/>
                  </a:cubicBezTo>
                  <a:lnTo>
                    <a:pt x="433881" y="2465399"/>
                  </a:lnTo>
                  <a:lnTo>
                    <a:pt x="384442" y="2626163"/>
                  </a:lnTo>
                  <a:cubicBezTo>
                    <a:pt x="317672" y="2839680"/>
                    <a:pt x="243129" y="3050946"/>
                    <a:pt x="166039" y="3261338"/>
                  </a:cubicBezTo>
                  <a:cubicBezTo>
                    <a:pt x="88822" y="3468979"/>
                    <a:pt x="50850" y="3690248"/>
                    <a:pt x="56202" y="3910265"/>
                  </a:cubicBezTo>
                  <a:cubicBezTo>
                    <a:pt x="58495" y="4020274"/>
                    <a:pt x="71493" y="4129783"/>
                    <a:pt x="93664" y="4237292"/>
                  </a:cubicBezTo>
                  <a:cubicBezTo>
                    <a:pt x="99143" y="4264168"/>
                    <a:pt x="104623" y="4291045"/>
                    <a:pt x="111758" y="4317548"/>
                  </a:cubicBezTo>
                  <a:cubicBezTo>
                    <a:pt x="118384" y="4344176"/>
                    <a:pt x="124627" y="4370802"/>
                    <a:pt x="133038" y="4397054"/>
                  </a:cubicBezTo>
                  <a:cubicBezTo>
                    <a:pt x="140810" y="4423307"/>
                    <a:pt x="148456" y="4449683"/>
                    <a:pt x="157757" y="4475560"/>
                  </a:cubicBezTo>
                  <a:cubicBezTo>
                    <a:pt x="166549" y="4501562"/>
                    <a:pt x="175087" y="4527564"/>
                    <a:pt x="185153" y="4553066"/>
                  </a:cubicBezTo>
                  <a:cubicBezTo>
                    <a:pt x="262371" y="4758458"/>
                    <a:pt x="368895" y="4951974"/>
                    <a:pt x="493642" y="5132239"/>
                  </a:cubicBezTo>
                  <a:cubicBezTo>
                    <a:pt x="618389" y="5312627"/>
                    <a:pt x="760846" y="5480391"/>
                    <a:pt x="914391" y="5636528"/>
                  </a:cubicBezTo>
                  <a:cubicBezTo>
                    <a:pt x="1069081" y="5793166"/>
                    <a:pt x="1231544" y="5941677"/>
                    <a:pt x="1402034" y="6076188"/>
                  </a:cubicBezTo>
                  <a:cubicBezTo>
                    <a:pt x="1487535" y="6143320"/>
                    <a:pt x="1574565" y="6207574"/>
                    <a:pt x="1664397" y="6267079"/>
                  </a:cubicBezTo>
                  <a:cubicBezTo>
                    <a:pt x="1753592" y="6327459"/>
                    <a:pt x="1845336" y="6383088"/>
                    <a:pt x="1938992" y="6434343"/>
                  </a:cubicBezTo>
                  <a:cubicBezTo>
                    <a:pt x="2032647" y="6485659"/>
                    <a:pt x="2128309" y="6532600"/>
                    <a:pt x="2225931" y="6574322"/>
                  </a:cubicBezTo>
                  <a:lnTo>
                    <a:pt x="2236328" y="6578439"/>
                  </a:lnTo>
                  <a:lnTo>
                    <a:pt x="1504665" y="6578439"/>
                  </a:lnTo>
                  <a:lnTo>
                    <a:pt x="1456827" y="6543476"/>
                  </a:lnTo>
                  <a:cubicBezTo>
                    <a:pt x="1363554" y="6470595"/>
                    <a:pt x="1273848" y="6394340"/>
                    <a:pt x="1188475" y="6314083"/>
                  </a:cubicBezTo>
                  <a:cubicBezTo>
                    <a:pt x="1017856" y="6153445"/>
                    <a:pt x="863803" y="5979931"/>
                    <a:pt x="721728" y="5798666"/>
                  </a:cubicBezTo>
                  <a:cubicBezTo>
                    <a:pt x="579397" y="5616027"/>
                    <a:pt x="452103" y="5422511"/>
                    <a:pt x="344175" y="5219495"/>
                  </a:cubicBezTo>
                  <a:cubicBezTo>
                    <a:pt x="236505" y="5016354"/>
                    <a:pt x="147946" y="4803586"/>
                    <a:pt x="87293" y="4583569"/>
                  </a:cubicBezTo>
                  <a:cubicBezTo>
                    <a:pt x="79138" y="4556193"/>
                    <a:pt x="72639" y="4528440"/>
                    <a:pt x="65886" y="4500813"/>
                  </a:cubicBezTo>
                  <a:cubicBezTo>
                    <a:pt x="58751" y="4473311"/>
                    <a:pt x="53144" y="4445308"/>
                    <a:pt x="47409" y="4417431"/>
                  </a:cubicBezTo>
                  <a:cubicBezTo>
                    <a:pt x="44733" y="4403430"/>
                    <a:pt x="41294" y="4389679"/>
                    <a:pt x="39000" y="4375677"/>
                  </a:cubicBezTo>
                  <a:lnTo>
                    <a:pt x="31610" y="4333674"/>
                  </a:lnTo>
                  <a:cubicBezTo>
                    <a:pt x="26258" y="4305797"/>
                    <a:pt x="22563" y="4277544"/>
                    <a:pt x="18868" y="4249417"/>
                  </a:cubicBezTo>
                  <a:cubicBezTo>
                    <a:pt x="4214" y="4136784"/>
                    <a:pt x="-2158" y="4023275"/>
                    <a:pt x="646" y="3910265"/>
                  </a:cubicBezTo>
                  <a:cubicBezTo>
                    <a:pt x="5997" y="3683872"/>
                    <a:pt x="50596" y="3459605"/>
                    <a:pt x="130234" y="3248337"/>
                  </a:cubicBezTo>
                  <a:cubicBezTo>
                    <a:pt x="207961" y="3039196"/>
                    <a:pt x="278044" y="2827179"/>
                    <a:pt x="335383" y="2611911"/>
                  </a:cubicBezTo>
                  <a:cubicBezTo>
                    <a:pt x="393743" y="2396644"/>
                    <a:pt x="435792" y="2178627"/>
                    <a:pt x="487272" y="1958609"/>
                  </a:cubicBezTo>
                  <a:cubicBezTo>
                    <a:pt x="493259" y="1931107"/>
                    <a:pt x="501287" y="1903730"/>
                    <a:pt x="508550" y="1876227"/>
                  </a:cubicBezTo>
                  <a:cubicBezTo>
                    <a:pt x="516195" y="1848725"/>
                    <a:pt x="522312" y="1820972"/>
                    <a:pt x="531742" y="1793721"/>
                  </a:cubicBezTo>
                  <a:lnTo>
                    <a:pt x="558245" y="1711465"/>
                  </a:lnTo>
                  <a:cubicBezTo>
                    <a:pt x="568439" y="1684337"/>
                    <a:pt x="579652" y="1657459"/>
                    <a:pt x="590100" y="1630332"/>
                  </a:cubicBezTo>
                  <a:cubicBezTo>
                    <a:pt x="635080" y="1523075"/>
                    <a:pt x="690637" y="1417566"/>
                    <a:pt x="758680" y="1322433"/>
                  </a:cubicBezTo>
                  <a:cubicBezTo>
                    <a:pt x="824430" y="1225051"/>
                    <a:pt x="899610" y="1136168"/>
                    <a:pt x="976317" y="1049286"/>
                  </a:cubicBezTo>
                  <a:cubicBezTo>
                    <a:pt x="995049" y="1027035"/>
                    <a:pt x="1015436" y="1006533"/>
                    <a:pt x="1035314" y="985406"/>
                  </a:cubicBezTo>
                  <a:lnTo>
                    <a:pt x="1095329" y="922526"/>
                  </a:lnTo>
                  <a:cubicBezTo>
                    <a:pt x="1114953" y="901149"/>
                    <a:pt x="1136359" y="881397"/>
                    <a:pt x="1157384" y="861271"/>
                  </a:cubicBezTo>
                  <a:lnTo>
                    <a:pt x="1220841" y="801017"/>
                  </a:lnTo>
                  <a:cubicBezTo>
                    <a:pt x="1241610" y="780514"/>
                    <a:pt x="1264418" y="762014"/>
                    <a:pt x="1286462" y="742886"/>
                  </a:cubicBezTo>
                  <a:lnTo>
                    <a:pt x="1353233" y="685632"/>
                  </a:lnTo>
                  <a:lnTo>
                    <a:pt x="1369924" y="671256"/>
                  </a:lnTo>
                  <a:cubicBezTo>
                    <a:pt x="1375658" y="666631"/>
                    <a:pt x="1381520" y="662255"/>
                    <a:pt x="1387380" y="657755"/>
                  </a:cubicBezTo>
                  <a:lnTo>
                    <a:pt x="1422422" y="630877"/>
                  </a:lnTo>
                  <a:lnTo>
                    <a:pt x="1492759" y="577248"/>
                  </a:lnTo>
                  <a:cubicBezTo>
                    <a:pt x="1504355" y="567997"/>
                    <a:pt x="1516714" y="559997"/>
                    <a:pt x="1528820" y="551496"/>
                  </a:cubicBezTo>
                  <a:lnTo>
                    <a:pt x="1565390" y="526370"/>
                  </a:lnTo>
                  <a:lnTo>
                    <a:pt x="1639040" y="476490"/>
                  </a:lnTo>
                  <a:cubicBezTo>
                    <a:pt x="1689754" y="445613"/>
                    <a:pt x="1740723" y="414986"/>
                    <a:pt x="1792075" y="384859"/>
                  </a:cubicBezTo>
                  <a:cubicBezTo>
                    <a:pt x="2000282" y="268724"/>
                    <a:pt x="2224927" y="179467"/>
                    <a:pt x="2455943" y="117836"/>
                  </a:cubicBezTo>
                  <a:cubicBezTo>
                    <a:pt x="2687088" y="55957"/>
                    <a:pt x="2923964" y="21204"/>
                    <a:pt x="3159952" y="7203"/>
                  </a:cubicBezTo>
                  <a:cubicBezTo>
                    <a:pt x="3219076" y="3515"/>
                    <a:pt x="3277945" y="1389"/>
                    <a:pt x="3336813" y="499"/>
                  </a:cubicBezTo>
                  <a:close/>
                </a:path>
              </a:pathLst>
            </a:custGeom>
            <a:gradFill>
              <a:gsLst>
                <a:gs pos="2000">
                  <a:schemeClr val="bg1">
                    <a:alpha val="10000"/>
                  </a:schemeClr>
                </a:gs>
                <a:gs pos="16000">
                  <a:schemeClr val="accent6">
                    <a:alpha val="10000"/>
                  </a:schemeClr>
                </a:gs>
                <a:gs pos="100000">
                  <a:schemeClr val="bg1">
                    <a:alpha val="10000"/>
                  </a:schemeClr>
                </a:gs>
                <a:gs pos="85000">
                  <a:schemeClr val="accent1">
                    <a:alpha val="10000"/>
                  </a:schemeClr>
                </a:gs>
              </a:gsLst>
              <a:lin ang="12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aphicFrame>
        <p:nvGraphicFramePr>
          <p:cNvPr id="6" name="Content Placeholder 2">
            <a:extLst>
              <a:ext uri="{FF2B5EF4-FFF2-40B4-BE49-F238E27FC236}">
                <a16:creationId xmlns:a16="http://schemas.microsoft.com/office/drawing/2014/main" id="{BC5F6F8B-7875-B8F0-C1A3-D7CFEECCEB3A}"/>
              </a:ext>
            </a:extLst>
          </p:cNvPr>
          <p:cNvGraphicFramePr>
            <a:graphicFrameLocks noGrp="1"/>
          </p:cNvGraphicFramePr>
          <p:nvPr>
            <p:ph idx="1"/>
            <p:extLst>
              <p:ext uri="{D42A27DB-BD31-4B8C-83A1-F6EECF244321}">
                <p14:modId xmlns:p14="http://schemas.microsoft.com/office/powerpoint/2010/main" val="4163623433"/>
              </p:ext>
            </p:extLst>
          </p:nvPr>
        </p:nvGraphicFramePr>
        <p:xfrm>
          <a:off x="5451039" y="475861"/>
          <a:ext cx="6243041" cy="608857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557484489"/>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1" name="Rectangle 7">
            <a:extLst>
              <a:ext uri="{FF2B5EF4-FFF2-40B4-BE49-F238E27FC236}">
                <a16:creationId xmlns:a16="http://schemas.microsoft.com/office/drawing/2014/main" id="{09588DA8-065E-4F6F-8EFD-43104AB2E0C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useBgFill="1">
        <p:nvSpPr>
          <p:cNvPr id="22" name="Rectangle 9">
            <a:extLst>
              <a:ext uri="{FF2B5EF4-FFF2-40B4-BE49-F238E27FC236}">
                <a16:creationId xmlns:a16="http://schemas.microsoft.com/office/drawing/2014/main" id="{C4285719-470E-454C-AF62-8323075F1F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88952" cy="6858000"/>
          </a:xfrm>
          <a:prstGeom prst="rect">
            <a:avLst/>
          </a:prstGeom>
          <a:ln w="12700" cap="flat" cmpd="sng" algn="ctr">
            <a:noFill/>
            <a:prstDash val="solid"/>
            <a:miter lim="800000"/>
          </a:ln>
          <a:effectLst/>
          <a:extLst>
            <a:ext uri="{91240B29-F687-4F45-9708-019B960494DF}">
              <a14:hiddenLine xmlns:a14="http://schemas.microsoft.com/office/drawing/2010/main" w="12700" cap="flat" cmpd="sng" algn="ctr">
                <a:solidFill>
                  <a:schemeClr val="accent1">
                    <a:shade val="50000"/>
                  </a:schemeClr>
                </a:solidFill>
                <a:prstDash val="solid"/>
                <a:miter lim="800000"/>
              </a14:hiddenLine>
            </a:ext>
          </a:ex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Rectangle 11">
            <a:extLst>
              <a:ext uri="{FF2B5EF4-FFF2-40B4-BE49-F238E27FC236}">
                <a16:creationId xmlns:a16="http://schemas.microsoft.com/office/drawing/2014/main" id="{CD9FE4EF-C4D8-49A0-B2FF-81D8DB7D8A2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4" y="1410082"/>
            <a:ext cx="6858000" cy="4037836"/>
          </a:xfrm>
          <a:prstGeom prst="rect">
            <a:avLst/>
          </a:prstGeom>
          <a:gradFill>
            <a:gsLst>
              <a:gs pos="8000">
                <a:srgbClr val="000000"/>
              </a:gs>
              <a:gs pos="100000">
                <a:schemeClr val="accent1">
                  <a:lumMod val="75000"/>
                </a:schemeClr>
              </a:gs>
            </a:gsLst>
            <a:lin ang="30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Rectangle 13">
            <a:extLst>
              <a:ext uri="{FF2B5EF4-FFF2-40B4-BE49-F238E27FC236}">
                <a16:creationId xmlns:a16="http://schemas.microsoft.com/office/drawing/2014/main" id="{4300840D-0A0B-4512-BACA-B439D5B9C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85" y="1420219"/>
            <a:ext cx="6857999" cy="4037839"/>
          </a:xfrm>
          <a:prstGeom prst="rect">
            <a:avLst/>
          </a:prstGeom>
          <a:gradFill>
            <a:gsLst>
              <a:gs pos="0">
                <a:srgbClr val="000000">
                  <a:alpha val="0"/>
                </a:srgbClr>
              </a:gs>
              <a:gs pos="99000">
                <a:schemeClr val="accent1">
                  <a:alpha val="46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Rectangle 15">
            <a:extLst>
              <a:ext uri="{FF2B5EF4-FFF2-40B4-BE49-F238E27FC236}">
                <a16:creationId xmlns:a16="http://schemas.microsoft.com/office/drawing/2014/main" id="{D2B78728-A580-49A7-84F9-6EF6F583ADE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767923" y="3588085"/>
            <a:ext cx="2501979" cy="4037841"/>
          </a:xfrm>
          <a:prstGeom prst="rect">
            <a:avLst/>
          </a:prstGeom>
          <a:gradFill>
            <a:gsLst>
              <a:gs pos="2000">
                <a:schemeClr val="accent1">
                  <a:alpha val="29000"/>
                </a:schemeClr>
              </a:gs>
              <a:gs pos="100000">
                <a:srgbClr val="000000">
                  <a:alpha val="30000"/>
                </a:srgbClr>
              </a:gs>
            </a:gsLst>
            <a:lin ang="7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4" name="Freeform: Shape 17">
            <a:extLst>
              <a:ext uri="{FF2B5EF4-FFF2-40B4-BE49-F238E27FC236}">
                <a16:creationId xmlns:a16="http://schemas.microsoft.com/office/drawing/2014/main" id="{38FAA1A1-D861-433F-88FA-1E9D6FD31D1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635413">
            <a:off x="-501737" y="969718"/>
            <a:ext cx="3900357" cy="4178958"/>
          </a:xfrm>
          <a:custGeom>
            <a:avLst/>
            <a:gdLst>
              <a:gd name="connsiteX0" fmla="*/ 2432225 w 3900357"/>
              <a:gd name="connsiteY0" fmla="*/ 93939 h 4178958"/>
              <a:gd name="connsiteX1" fmla="*/ 3900357 w 3900357"/>
              <a:gd name="connsiteY1" fmla="*/ 2089479 h 4178958"/>
              <a:gd name="connsiteX2" fmla="*/ 1810878 w 3900357"/>
              <a:gd name="connsiteY2" fmla="*/ 4178958 h 4178958"/>
              <a:gd name="connsiteX3" fmla="*/ 78249 w 3900357"/>
              <a:gd name="connsiteY3" fmla="*/ 3257727 h 4178958"/>
              <a:gd name="connsiteX4" fmla="*/ 0 w 3900357"/>
              <a:gd name="connsiteY4" fmla="*/ 3128923 h 4178958"/>
              <a:gd name="connsiteX5" fmla="*/ 831324 w 3900357"/>
              <a:gd name="connsiteY5" fmla="*/ 244281 h 4178958"/>
              <a:gd name="connsiteX6" fmla="*/ 997559 w 3900357"/>
              <a:gd name="connsiteY6" fmla="*/ 164202 h 4178958"/>
              <a:gd name="connsiteX7" fmla="*/ 1810878 w 3900357"/>
              <a:gd name="connsiteY7" fmla="*/ 0 h 4178958"/>
              <a:gd name="connsiteX8" fmla="*/ 2432225 w 3900357"/>
              <a:gd name="connsiteY8" fmla="*/ 93939 h 417895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Lst>
            <a:rect l="l" t="t" r="r" b="b"/>
            <a:pathLst>
              <a:path w="3900357" h="4178958">
                <a:moveTo>
                  <a:pt x="2432225" y="93939"/>
                </a:moveTo>
                <a:cubicBezTo>
                  <a:pt x="3282786" y="358491"/>
                  <a:pt x="3900357" y="1151865"/>
                  <a:pt x="3900357" y="2089479"/>
                </a:cubicBezTo>
                <a:cubicBezTo>
                  <a:pt x="3900357" y="3243466"/>
                  <a:pt x="2964865" y="4178958"/>
                  <a:pt x="1810878" y="4178958"/>
                </a:cubicBezTo>
                <a:cubicBezTo>
                  <a:pt x="1089636" y="4178958"/>
                  <a:pt x="453744" y="3813531"/>
                  <a:pt x="78249" y="3257727"/>
                </a:cubicBezTo>
                <a:lnTo>
                  <a:pt x="0" y="3128923"/>
                </a:lnTo>
                <a:lnTo>
                  <a:pt x="831324" y="244281"/>
                </a:lnTo>
                <a:lnTo>
                  <a:pt x="997559" y="164202"/>
                </a:lnTo>
                <a:cubicBezTo>
                  <a:pt x="1247540" y="58468"/>
                  <a:pt x="1522381" y="0"/>
                  <a:pt x="1810878" y="0"/>
                </a:cubicBezTo>
                <a:cubicBezTo>
                  <a:pt x="2027251" y="0"/>
                  <a:pt x="2235942" y="32888"/>
                  <a:pt x="2432225" y="93939"/>
                </a:cubicBezTo>
                <a:close/>
              </a:path>
            </a:pathLst>
          </a:custGeom>
          <a:gradFill>
            <a:gsLst>
              <a:gs pos="29000">
                <a:srgbClr val="000000">
                  <a:alpha val="0"/>
                </a:srgbClr>
              </a:gs>
              <a:gs pos="100000">
                <a:schemeClr val="accent1">
                  <a:alpha val="43000"/>
                </a:schemeClr>
              </a:gs>
            </a:gsLst>
            <a:lin ang="18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20" name="Rectangle 19">
            <a:extLst>
              <a:ext uri="{FF2B5EF4-FFF2-40B4-BE49-F238E27FC236}">
                <a16:creationId xmlns:a16="http://schemas.microsoft.com/office/drawing/2014/main" id="{8D71EDA1-87BF-4D5D-AB79-F346FD19278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flipH="1">
            <a:off x="-1410093" y="1399943"/>
            <a:ext cx="6858003" cy="4037835"/>
          </a:xfrm>
          <a:prstGeom prst="rect">
            <a:avLst/>
          </a:prstGeom>
          <a:gradFill>
            <a:gsLst>
              <a:gs pos="0">
                <a:srgbClr val="000000">
                  <a:alpha val="0"/>
                </a:srgbClr>
              </a:gs>
              <a:gs pos="99000">
                <a:schemeClr val="accent1">
                  <a:lumMod val="60000"/>
                  <a:lumOff val="40000"/>
                  <a:alpha val="11000"/>
                </a:schemeClr>
              </a:gs>
            </a:gsLst>
            <a:lin ang="7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980C4B6-3A9D-7593-C9F0-319F5029354C}"/>
              </a:ext>
            </a:extLst>
          </p:cNvPr>
          <p:cNvSpPr>
            <a:spLocks noGrp="1"/>
          </p:cNvSpPr>
          <p:nvPr>
            <p:ph type="title"/>
          </p:nvPr>
        </p:nvSpPr>
        <p:spPr>
          <a:xfrm>
            <a:off x="466722" y="586855"/>
            <a:ext cx="3201366" cy="3387497"/>
          </a:xfrm>
        </p:spPr>
        <p:txBody>
          <a:bodyPr anchor="b">
            <a:normAutofit/>
          </a:bodyPr>
          <a:lstStyle/>
          <a:p>
            <a:pPr algn="r"/>
            <a:r>
              <a:rPr lang="en-US" sz="4000">
                <a:solidFill>
                  <a:srgbClr val="FFFFFF"/>
                </a:solidFill>
                <a:cs typeface="Calibri Light"/>
              </a:rPr>
              <a:t>Active Shooter Incidents 2021 vs 2022</a:t>
            </a:r>
            <a:endParaRPr lang="en-US" sz="4000">
              <a:solidFill>
                <a:srgbClr val="FFFFFF"/>
              </a:solidFill>
            </a:endParaRPr>
          </a:p>
        </p:txBody>
      </p:sp>
      <p:sp>
        <p:nvSpPr>
          <p:cNvPr id="3" name="Content Placeholder 2">
            <a:extLst>
              <a:ext uri="{FF2B5EF4-FFF2-40B4-BE49-F238E27FC236}">
                <a16:creationId xmlns:a16="http://schemas.microsoft.com/office/drawing/2014/main" id="{C40B4BCE-EFFC-DA2B-F26D-A47EC5F3D029}"/>
              </a:ext>
            </a:extLst>
          </p:cNvPr>
          <p:cNvSpPr>
            <a:spLocks noGrp="1"/>
          </p:cNvSpPr>
          <p:nvPr>
            <p:ph idx="1"/>
          </p:nvPr>
        </p:nvSpPr>
        <p:spPr>
          <a:xfrm>
            <a:off x="4810259" y="649480"/>
            <a:ext cx="6555347" cy="5546047"/>
          </a:xfrm>
        </p:spPr>
        <p:txBody>
          <a:bodyPr vert="horz" lIns="91440" tIns="45720" rIns="91440" bIns="45720" rtlCol="0" anchor="ctr">
            <a:normAutofit/>
          </a:bodyPr>
          <a:lstStyle/>
          <a:p>
            <a:r>
              <a:rPr lang="en-US" sz="2000">
                <a:ea typeface="+mn-lt"/>
                <a:cs typeface="+mn-lt"/>
              </a:rPr>
              <a:t>The FBI defines an </a:t>
            </a:r>
            <a:r>
              <a:rPr lang="en-US" sz="2000">
                <a:ea typeface="+mn-lt"/>
                <a:cs typeface="+mn-lt"/>
                <a:hlinkClick r:id="rId2"/>
              </a:rPr>
              <a:t>active shooter incident</a:t>
            </a:r>
            <a:r>
              <a:rPr lang="en-US" sz="2000">
                <a:ea typeface="+mn-lt"/>
                <a:cs typeface="+mn-lt"/>
              </a:rPr>
              <a:t> as “an individual actively engaged in killing or attempting to kill people in a populated area.” </a:t>
            </a:r>
          </a:p>
          <a:p>
            <a:r>
              <a:rPr lang="en-US" sz="2000">
                <a:ea typeface="+mn-lt"/>
                <a:cs typeface="+mn-lt"/>
              </a:rPr>
              <a:t>the incidence of active shooter incidents is growing significantly. Over the past four years, active shooter incidents have increased by 96.8%. 2021 was an especially deadly year: the year represented the highest death toll from active shooter incidents </a:t>
            </a:r>
            <a:r>
              <a:rPr lang="en-US" sz="2000">
                <a:ea typeface="+mn-lt"/>
                <a:cs typeface="+mn-lt"/>
                <a:hlinkClick r:id="rId3"/>
              </a:rPr>
              <a:t>since 2017</a:t>
            </a:r>
            <a:r>
              <a:rPr lang="en-US" sz="2000">
                <a:ea typeface="+mn-lt"/>
                <a:cs typeface="+mn-lt"/>
              </a:rPr>
              <a:t>.  </a:t>
            </a:r>
          </a:p>
          <a:p>
            <a:r>
              <a:rPr lang="en-US" sz="2000">
                <a:ea typeface="+mn-lt"/>
                <a:cs typeface="+mn-lt"/>
              </a:rPr>
              <a:t>In the first five months of 2022, there have already been at least </a:t>
            </a:r>
            <a:r>
              <a:rPr lang="en-US" sz="2000">
                <a:ea typeface="+mn-lt"/>
                <a:cs typeface="+mn-lt"/>
                <a:hlinkClick r:id="rId4"/>
              </a:rPr>
              <a:t>27 active shooter incidents</a:t>
            </a:r>
            <a:r>
              <a:rPr lang="en-US" sz="2000">
                <a:ea typeface="+mn-lt"/>
                <a:cs typeface="+mn-lt"/>
              </a:rPr>
              <a:t> in schools, killing 24 children and three adults. This includes the recent shooting in Uvalde, Texas, which was the deadliest school shooting since the 2012 Sandy Hook tragedy.  </a:t>
            </a:r>
          </a:p>
          <a:p>
            <a:r>
              <a:rPr lang="en-US" sz="2000">
                <a:ea typeface="+mn-lt"/>
                <a:cs typeface="+mn-lt"/>
                <a:hlinkClick r:id="rId5"/>
              </a:rPr>
              <a:t>https://raptortech.com/resources/blog/making-sense-of-new-fbi-statistics-on-active-shooter-incidents-and-what-they-mean-for-your-school/</a:t>
            </a:r>
            <a:endParaRPr lang="en-US" sz="2000">
              <a:ea typeface="+mn-lt"/>
              <a:cs typeface="+mn-lt"/>
            </a:endParaRPr>
          </a:p>
          <a:p>
            <a:endParaRPr lang="en-US" sz="2000">
              <a:ea typeface="Calibri"/>
              <a:cs typeface="Calibri"/>
            </a:endParaRPr>
          </a:p>
        </p:txBody>
      </p:sp>
    </p:spTree>
    <p:extLst>
      <p:ext uri="{BB962C8B-B14F-4D97-AF65-F5344CB8AC3E}">
        <p14:creationId xmlns:p14="http://schemas.microsoft.com/office/powerpoint/2010/main" val="3864719932"/>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67692" y="444662"/>
            <a:ext cx="10762689" cy="3711888"/>
          </a:xfrm>
        </p:spPr>
        <p:txBody>
          <a:bodyPr vert="horz" lIns="91440" tIns="45720" rIns="91440" bIns="45720" rtlCol="0" anchor="t">
            <a:noAutofit/>
          </a:bodyPr>
          <a:lstStyle/>
          <a:p>
            <a:r>
              <a:rPr lang="en-US" sz="2000" dirty="0"/>
              <a:t>Applies to any travel with or on behalf of a college or college-sponsored organization</a:t>
            </a:r>
            <a:endParaRPr lang="en-US" sz="2000" dirty="0">
              <a:ea typeface="Calibri Light"/>
              <a:cs typeface="Calibri Light"/>
            </a:endParaRPr>
          </a:p>
          <a:p>
            <a:r>
              <a:rPr lang="en-US" sz="2000" dirty="0"/>
              <a:t>Minimum Standards:</a:t>
            </a:r>
            <a:endParaRPr lang="en-US" sz="2000" dirty="0">
              <a:ea typeface="Calibri Light"/>
              <a:cs typeface="Calibri Light"/>
            </a:endParaRPr>
          </a:p>
          <a:p>
            <a:pPr marL="347345" lvl="1"/>
            <a:r>
              <a:rPr lang="en-US" sz="2000" dirty="0"/>
              <a:t>Travel Waiver per Student</a:t>
            </a:r>
            <a:endParaRPr lang="en-US" sz="2000" dirty="0">
              <a:ea typeface="Calibri Light"/>
              <a:cs typeface="Calibri Light"/>
            </a:endParaRPr>
          </a:p>
          <a:p>
            <a:pPr marL="347345" lvl="1"/>
            <a:r>
              <a:rPr lang="en-US" sz="2000" dirty="0"/>
              <a:t>Safety Precautions in Planning</a:t>
            </a:r>
            <a:endParaRPr lang="en-US" sz="2000" dirty="0">
              <a:ea typeface="Calibri Light"/>
              <a:cs typeface="Calibri Light"/>
            </a:endParaRPr>
          </a:p>
          <a:p>
            <a:pPr marL="347345" lvl="1"/>
            <a:r>
              <a:rPr lang="en-US" sz="2000" dirty="0"/>
              <a:t>Educate on Safety/Conduct Expectations</a:t>
            </a:r>
            <a:endParaRPr lang="en-US" sz="2000" dirty="0">
              <a:ea typeface="Calibri Light"/>
              <a:cs typeface="Calibri Light"/>
            </a:endParaRPr>
          </a:p>
          <a:p>
            <a:pPr lvl="2"/>
            <a:r>
              <a:rPr lang="en-US" dirty="0"/>
              <a:t>Campus Policies Still Apply</a:t>
            </a:r>
            <a:endParaRPr lang="en-US">
              <a:ea typeface="Calibri Light"/>
              <a:cs typeface="Calibri Light"/>
            </a:endParaRPr>
          </a:p>
          <a:p>
            <a:pPr marL="347345" lvl="1"/>
            <a:r>
              <a:rPr lang="en-US" sz="2000" dirty="0"/>
              <a:t>Driver Rest Stops</a:t>
            </a:r>
            <a:endParaRPr lang="en-US" sz="2000" dirty="0">
              <a:ea typeface="Calibri Light"/>
              <a:cs typeface="Calibri Light"/>
            </a:endParaRPr>
          </a:p>
          <a:p>
            <a:pPr marL="347345" lvl="1"/>
            <a:r>
              <a:rPr lang="en-US" sz="2000" dirty="0"/>
              <a:t>Speed Limits/Traffic Laws</a:t>
            </a:r>
            <a:endParaRPr lang="en-US" sz="2000" dirty="0">
              <a:ea typeface="Calibri Light"/>
              <a:cs typeface="Calibri Light"/>
            </a:endParaRPr>
          </a:p>
          <a:p>
            <a:pPr marL="347345" lvl="1"/>
            <a:r>
              <a:rPr lang="en-US" sz="2000" dirty="0"/>
              <a:t>Seat Belts at All Times</a:t>
            </a:r>
            <a:endParaRPr lang="en-US" sz="2000" dirty="0">
              <a:ea typeface="Calibri Light"/>
              <a:cs typeface="Calibri Light"/>
            </a:endParaRPr>
          </a:p>
          <a:p>
            <a:pPr marL="347345" lvl="1"/>
            <a:endParaRPr lang="en-US" sz="2000" dirty="0">
              <a:ea typeface="Calibri Light"/>
              <a:cs typeface="Calibri Light"/>
            </a:endParaRPr>
          </a:p>
          <a:p>
            <a:pPr marL="347345" lvl="1"/>
            <a:r>
              <a:rPr lang="en-US" sz="2000" dirty="0">
                <a:ea typeface="+mn-lt"/>
                <a:cs typeface="+mn-lt"/>
                <a:hlinkClick r:id="rId2"/>
              </a:rPr>
              <a:t>https://youtu.be/P_I477d1pkg?t=88</a:t>
            </a:r>
            <a:r>
              <a:rPr lang="en-US" sz="2000" dirty="0">
                <a:ea typeface="+mn-lt"/>
                <a:cs typeface="+mn-lt"/>
              </a:rPr>
              <a:t> - stop at 2:18</a:t>
            </a:r>
          </a:p>
          <a:p>
            <a:pPr marL="347345" lvl="1"/>
            <a:endParaRPr lang="en-US" sz="2000" dirty="0">
              <a:ea typeface="Calibri Light"/>
              <a:cs typeface="Calibri Light"/>
            </a:endParaRPr>
          </a:p>
          <a:p>
            <a:pPr marL="347345" lvl="1"/>
            <a:endParaRPr lang="en-US" sz="2000" dirty="0">
              <a:ea typeface="Calibri Light"/>
              <a:cs typeface="Calibri Light"/>
            </a:endParaRPr>
          </a:p>
        </p:txBody>
      </p:sp>
      <p:sp>
        <p:nvSpPr>
          <p:cNvPr id="5" name="Rectangle 7">
            <a:extLst>
              <a:ext uri="{FF2B5EF4-FFF2-40B4-BE49-F238E27FC236}">
                <a16:creationId xmlns:a16="http://schemas.microsoft.com/office/drawing/2014/main" id="{788D80A3-503A-400A-9D7F-99EC3CE0654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572000"/>
            <a:ext cx="12192000" cy="2286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7224" y="4772508"/>
            <a:ext cx="10772775" cy="1658198"/>
          </a:xfrm>
        </p:spPr>
        <p:txBody>
          <a:bodyPr>
            <a:normAutofit/>
          </a:bodyPr>
          <a:lstStyle/>
          <a:p>
            <a:r>
              <a:rPr lang="en-US">
                <a:solidFill>
                  <a:srgbClr val="FFFFFF"/>
                </a:solidFill>
              </a:rPr>
              <a:t>Travel</a:t>
            </a:r>
          </a:p>
        </p:txBody>
      </p:sp>
    </p:spTree>
    <p:extLst>
      <p:ext uri="{BB962C8B-B14F-4D97-AF65-F5344CB8AC3E}">
        <p14:creationId xmlns:p14="http://schemas.microsoft.com/office/powerpoint/2010/main" val="66548442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5" end="5"/>
                                            </p:txEl>
                                          </p:spTgt>
                                        </p:tgtEl>
                                        <p:attrNameLst>
                                          <p:attrName>style.visibility</p:attrName>
                                        </p:attrNameLst>
                                      </p:cBhvr>
                                      <p:to>
                                        <p:strVal val="visible"/>
                                      </p:to>
                                    </p:set>
                                    <p:animEffect transition="in" filter="fade">
                                      <p:cBhvr>
                                        <p:cTn id="28" dur="500"/>
                                        <p:tgtEl>
                                          <p:spTgt spid="3">
                                            <p:txEl>
                                              <p:pRg st="5" end="5"/>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6" end="6"/>
                                            </p:txEl>
                                          </p:spTgt>
                                        </p:tgtEl>
                                        <p:attrNameLst>
                                          <p:attrName>style.visibility</p:attrName>
                                        </p:attrNameLst>
                                      </p:cBhvr>
                                      <p:to>
                                        <p:strVal val="visible"/>
                                      </p:to>
                                    </p:set>
                                    <p:animEffect transition="in" filter="fade">
                                      <p:cBhvr>
                                        <p:cTn id="33" dur="500"/>
                                        <p:tgtEl>
                                          <p:spTgt spid="3">
                                            <p:txEl>
                                              <p:pRg st="6" end="6"/>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7" end="7"/>
                                            </p:txEl>
                                          </p:spTgt>
                                        </p:tgtEl>
                                        <p:attrNameLst>
                                          <p:attrName>style.visibility</p:attrName>
                                        </p:attrNameLst>
                                      </p:cBhvr>
                                      <p:to>
                                        <p:strVal val="visible"/>
                                      </p:to>
                                    </p:set>
                                    <p:animEffect transition="in" filter="fade">
                                      <p:cBhvr>
                                        <p:cTn id="38" dur="500"/>
                                        <p:tgtEl>
                                          <p:spTgt spid="3">
                                            <p:txEl>
                                              <p:pRg st="7" end="7"/>
                                            </p:txEl>
                                          </p:spTgt>
                                        </p:tgtEl>
                                      </p:cBhvr>
                                    </p:animEffect>
                                  </p:childTnLst>
                                </p:cTn>
                              </p:par>
                            </p:childTnLst>
                          </p:cTn>
                        </p:par>
                      </p:childTnLst>
                    </p:cTn>
                  </p:par>
                  <p:par>
                    <p:cTn id="39" fill="hold">
                      <p:stCondLst>
                        <p:cond delay="indefinite"/>
                      </p:stCondLst>
                      <p:childTnLst>
                        <p:par>
                          <p:cTn id="40" fill="hold">
                            <p:stCondLst>
                              <p:cond delay="0"/>
                            </p:stCondLst>
                            <p:childTnLst>
                              <p:par>
                                <p:cTn id="41" presetID="10" presetClass="entr" presetSubtype="0" fill="hold" grpId="0" nodeType="clickEffect">
                                  <p:stCondLst>
                                    <p:cond delay="0"/>
                                  </p:stCondLst>
                                  <p:childTnLst>
                                    <p:set>
                                      <p:cBhvr>
                                        <p:cTn id="42" dur="1" fill="hold">
                                          <p:stCondLst>
                                            <p:cond delay="0"/>
                                          </p:stCondLst>
                                        </p:cTn>
                                        <p:tgtEl>
                                          <p:spTgt spid="3">
                                            <p:txEl>
                                              <p:pRg st="8" end="8"/>
                                            </p:txEl>
                                          </p:spTgt>
                                        </p:tgtEl>
                                        <p:attrNameLst>
                                          <p:attrName>style.visibility</p:attrName>
                                        </p:attrNameLst>
                                      </p:cBhvr>
                                      <p:to>
                                        <p:strVal val="visible"/>
                                      </p:to>
                                    </p:set>
                                    <p:animEffect transition="in" filter="fade">
                                      <p:cBhvr>
                                        <p:cTn id="43" dur="500"/>
                                        <p:tgtEl>
                                          <p:spTgt spid="3">
                                            <p:txEl>
                                              <p:pRg st="8" end="8"/>
                                            </p:txEl>
                                          </p:spTgt>
                                        </p:tgtEl>
                                      </p:cBhvr>
                                    </p:animEffect>
                                  </p:childTnLst>
                                </p:cTn>
                              </p:par>
                              <p:par>
                                <p:cTn id="44" presetID="10" presetClass="entr" presetSubtype="0" fill="hold" grpId="0" nodeType="withEffect">
                                  <p:stCondLst>
                                    <p:cond delay="0"/>
                                  </p:stCondLst>
                                  <p:childTnLst>
                                    <p:set>
                                      <p:cBhvr>
                                        <p:cTn id="45" dur="1" fill="hold">
                                          <p:stCondLst>
                                            <p:cond delay="0"/>
                                          </p:stCondLst>
                                        </p:cTn>
                                        <p:tgtEl>
                                          <p:spTgt spid="3">
                                            <p:txEl>
                                              <p:pRg st="10" end="10"/>
                                            </p:txEl>
                                          </p:spTgt>
                                        </p:tgtEl>
                                        <p:attrNameLst>
                                          <p:attrName>style.visibility</p:attrName>
                                        </p:attrNameLst>
                                      </p:cBhvr>
                                      <p:to>
                                        <p:strVal val="visible"/>
                                      </p:to>
                                    </p:set>
                                    <p:animEffect transition="in" filter="fade">
                                      <p:cBhvr>
                                        <p:cTn id="46"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 name="Rectangle 7">
            <a:extLst>
              <a:ext uri="{FF2B5EF4-FFF2-40B4-BE49-F238E27FC236}">
                <a16:creationId xmlns:a16="http://schemas.microsoft.com/office/drawing/2014/main" id="{854C4829-CF39-4CF4-973E-6F5A32F80A2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82600" cy="6858000"/>
          </a:xfrm>
          <a:prstGeom prst="rect">
            <a:avLst/>
          </a:prstGeom>
          <a:solidFill>
            <a:schemeClr val="accent1">
              <a:alpha val="9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 name="Content Placeholder 2"/>
          <p:cNvSpPr>
            <a:spLocks noGrp="1"/>
          </p:cNvSpPr>
          <p:nvPr>
            <p:ph idx="1"/>
          </p:nvPr>
        </p:nvSpPr>
        <p:spPr>
          <a:xfrm>
            <a:off x="965199" y="685689"/>
            <a:ext cx="7808141" cy="3766185"/>
          </a:xfrm>
        </p:spPr>
        <p:txBody>
          <a:bodyPr>
            <a:normAutofit/>
          </a:bodyPr>
          <a:lstStyle/>
          <a:p>
            <a:r>
              <a:rPr lang="en-US"/>
              <a:t>Comply with all laws and campus policies</a:t>
            </a:r>
          </a:p>
          <a:p>
            <a:r>
              <a:rPr lang="en-US"/>
              <a:t>Precautionary Measures:</a:t>
            </a:r>
          </a:p>
          <a:p>
            <a:pPr lvl="1"/>
            <a:r>
              <a:rPr lang="en-US"/>
              <a:t>Controlled Substances</a:t>
            </a:r>
          </a:p>
          <a:p>
            <a:pPr lvl="1"/>
            <a:r>
              <a:rPr lang="en-US"/>
              <a:t>Crowd Control</a:t>
            </a:r>
          </a:p>
          <a:p>
            <a:pPr lvl="1"/>
            <a:r>
              <a:rPr lang="en-US"/>
              <a:t>Security</a:t>
            </a:r>
          </a:p>
          <a:p>
            <a:pPr lvl="1"/>
            <a:r>
              <a:rPr lang="en-US"/>
              <a:t>Emergency Plan</a:t>
            </a:r>
          </a:p>
          <a:p>
            <a:pPr lvl="1"/>
            <a:r>
              <a:rPr lang="en-US"/>
              <a:t>Nature of Activities</a:t>
            </a:r>
          </a:p>
          <a:p>
            <a:r>
              <a:rPr lang="en-US"/>
              <a:t>Does the event encourage undesirable behavior?</a:t>
            </a:r>
          </a:p>
        </p:txBody>
      </p:sp>
      <p:sp>
        <p:nvSpPr>
          <p:cNvPr id="2" name="Title 1"/>
          <p:cNvSpPr>
            <a:spLocks noGrp="1"/>
          </p:cNvSpPr>
          <p:nvPr>
            <p:ph type="title"/>
          </p:nvPr>
        </p:nvSpPr>
        <p:spPr>
          <a:xfrm>
            <a:off x="3296265" y="4594123"/>
            <a:ext cx="8133734" cy="1818323"/>
          </a:xfrm>
        </p:spPr>
        <p:txBody>
          <a:bodyPr anchor="b">
            <a:normAutofit/>
          </a:bodyPr>
          <a:lstStyle/>
          <a:p>
            <a:pPr algn="r"/>
            <a:r>
              <a:rPr lang="en-US" sz="6000"/>
              <a:t>Behavior at Events</a:t>
            </a:r>
          </a:p>
        </p:txBody>
      </p:sp>
    </p:spTree>
    <p:extLst>
      <p:ext uri="{BB962C8B-B14F-4D97-AF65-F5344CB8AC3E}">
        <p14:creationId xmlns:p14="http://schemas.microsoft.com/office/powerpoint/2010/main" val="35300111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par>
                                <p:cTn id="13" presetID="10" presetClass="entr" presetSubtype="0" fill="hold" grpId="0" nodeType="with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animEffect transition="in" filter="fade">
                                      <p:cBhvr>
                                        <p:cTn id="15" dur="500"/>
                                        <p:tgtEl>
                                          <p:spTgt spid="3">
                                            <p:txEl>
                                              <p:pRg st="2" end="2"/>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3" end="3"/>
                                            </p:txEl>
                                          </p:spTgt>
                                        </p:tgtEl>
                                        <p:attrNameLst>
                                          <p:attrName>style.visibility</p:attrName>
                                        </p:attrNameLst>
                                      </p:cBhvr>
                                      <p:to>
                                        <p:strVal val="visible"/>
                                      </p:to>
                                    </p:set>
                                    <p:animEffect transition="in" filter="fade">
                                      <p:cBhvr>
                                        <p:cTn id="20" dur="500"/>
                                        <p:tgtEl>
                                          <p:spTgt spid="3">
                                            <p:txEl>
                                              <p:pRg st="3" end="3"/>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3">
                                            <p:txEl>
                                              <p:pRg st="5" end="5"/>
                                            </p:txEl>
                                          </p:spTgt>
                                        </p:tgtEl>
                                        <p:attrNameLst>
                                          <p:attrName>style.visibility</p:attrName>
                                        </p:attrNameLst>
                                      </p:cBhvr>
                                      <p:to>
                                        <p:strVal val="visible"/>
                                      </p:to>
                                    </p:set>
                                    <p:animEffect transition="in" filter="fade">
                                      <p:cBhvr>
                                        <p:cTn id="30" dur="500"/>
                                        <p:tgtEl>
                                          <p:spTgt spid="3">
                                            <p:txEl>
                                              <p:pRg st="5" end="5"/>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3">
                                            <p:txEl>
                                              <p:pRg st="6" end="6"/>
                                            </p:txEl>
                                          </p:spTgt>
                                        </p:tgtEl>
                                        <p:attrNameLst>
                                          <p:attrName>style.visibility</p:attrName>
                                        </p:attrNameLst>
                                      </p:cBhvr>
                                      <p:to>
                                        <p:strVal val="visible"/>
                                      </p:to>
                                    </p:set>
                                    <p:animEffect transition="in" filter="fade">
                                      <p:cBhvr>
                                        <p:cTn id="35" dur="500"/>
                                        <p:tgtEl>
                                          <p:spTgt spid="3">
                                            <p:txEl>
                                              <p:pRg st="6" end="6"/>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891E1A-AB0F-797E-933A-1D070B630187}"/>
              </a:ext>
            </a:extLst>
          </p:cNvPr>
          <p:cNvSpPr>
            <a:spLocks noGrp="1"/>
          </p:cNvSpPr>
          <p:nvPr>
            <p:ph type="title"/>
          </p:nvPr>
        </p:nvSpPr>
        <p:spPr/>
        <p:txBody>
          <a:bodyPr/>
          <a:lstStyle/>
          <a:p>
            <a:r>
              <a:rPr lang="en-US" dirty="0">
                <a:ea typeface="Calibri Light"/>
                <a:cs typeface="Calibri Light"/>
              </a:rPr>
              <a:t>Notice of Senate Bill 17</a:t>
            </a:r>
            <a:endParaRPr lang="en-US" dirty="0"/>
          </a:p>
        </p:txBody>
      </p:sp>
      <p:sp>
        <p:nvSpPr>
          <p:cNvPr id="3" name="Content Placeholder 2">
            <a:extLst>
              <a:ext uri="{FF2B5EF4-FFF2-40B4-BE49-F238E27FC236}">
                <a16:creationId xmlns:a16="http://schemas.microsoft.com/office/drawing/2014/main" id="{AE152EE8-9DBC-CD9C-71F9-41DA8D2E60CF}"/>
              </a:ext>
            </a:extLst>
          </p:cNvPr>
          <p:cNvSpPr>
            <a:spLocks noGrp="1"/>
          </p:cNvSpPr>
          <p:nvPr>
            <p:ph idx="1"/>
          </p:nvPr>
        </p:nvSpPr>
        <p:spPr/>
        <p:txBody>
          <a:bodyPr vert="horz" lIns="91440" tIns="45720" rIns="91440" bIns="45720" rtlCol="0" anchor="t">
            <a:normAutofit lnSpcReduction="10000"/>
          </a:bodyPr>
          <a:lstStyle/>
          <a:p>
            <a:r>
              <a:rPr lang="en-US" dirty="0">
                <a:ea typeface="+mn-lt"/>
                <a:cs typeface="+mn-lt"/>
              </a:rPr>
              <a:t>To date, SB 17 does not prohibit student organizations based on identity. Universities may continue to support student organizations (even if they are identity based) as long as they act neutrally and don’t consider identity in its decisions. Types of allowed support include funding, staff and faculty advisement, access to facilities, and “features” such as links on university websites and materials. Additionally, short-term speakers hosted by student organizations cannot be denied access by a university because they intend to conduct DEI programming.</a:t>
            </a:r>
          </a:p>
          <a:p>
            <a:endParaRPr lang="en-US" dirty="0">
              <a:ea typeface="Calibri Light"/>
              <a:cs typeface="Calibri Light"/>
            </a:endParaRPr>
          </a:p>
          <a:p>
            <a:r>
              <a:rPr lang="en-US" dirty="0">
                <a:ea typeface="Calibri Light"/>
                <a:cs typeface="Calibri Light"/>
              </a:rPr>
              <a:t>Reference: </a:t>
            </a:r>
            <a:r>
              <a:rPr lang="en-US" dirty="0">
                <a:ea typeface="+mn-lt"/>
                <a:cs typeface="+mn-lt"/>
                <a:hlinkClick r:id="rId2"/>
              </a:rPr>
              <a:t>https://verisinsights.com/blogs/the-impact-of-texas-senate-bill-17-on-dei-initiatives/#:~:text=What's%20Not%20Impacted%20by%20SB,consider%20identity%20in%20its%20decisions.</a:t>
            </a:r>
            <a:endParaRPr lang="en-US" dirty="0">
              <a:ea typeface="Calibri Light"/>
              <a:cs typeface="Calibri Light"/>
            </a:endParaRPr>
          </a:p>
        </p:txBody>
      </p:sp>
    </p:spTree>
    <p:extLst>
      <p:ext uri="{BB962C8B-B14F-4D97-AF65-F5344CB8AC3E}">
        <p14:creationId xmlns:p14="http://schemas.microsoft.com/office/powerpoint/2010/main" val="26070979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a:xfrm>
            <a:off x="676656" y="643467"/>
            <a:ext cx="6235869" cy="5584295"/>
          </a:xfrm>
        </p:spPr>
        <p:txBody>
          <a:bodyPr anchor="ctr">
            <a:normAutofit/>
          </a:bodyPr>
          <a:lstStyle/>
          <a:p>
            <a:r>
              <a:rPr lang="en-US"/>
              <a:t>Accommodations for students with disabilities</a:t>
            </a:r>
          </a:p>
          <a:p>
            <a:pPr marL="347345" lvl="1"/>
            <a:r>
              <a:rPr lang="en-US"/>
              <a:t>Physical Space</a:t>
            </a:r>
            <a:endParaRPr lang="en-US">
              <a:cs typeface="Calibri Light"/>
            </a:endParaRPr>
          </a:p>
          <a:p>
            <a:pPr lvl="2"/>
            <a:r>
              <a:rPr lang="en-US"/>
              <a:t>Elevator/Ramp Access</a:t>
            </a:r>
            <a:endParaRPr lang="en-US">
              <a:cs typeface="Calibri Light"/>
            </a:endParaRPr>
          </a:p>
          <a:p>
            <a:pPr lvl="2"/>
            <a:r>
              <a:rPr lang="en-US"/>
              <a:t>Seating</a:t>
            </a:r>
            <a:endParaRPr lang="en-US">
              <a:cs typeface="Calibri Light"/>
            </a:endParaRPr>
          </a:p>
          <a:p>
            <a:pPr lvl="2"/>
            <a:r>
              <a:rPr lang="en-US"/>
              <a:t>Lighting</a:t>
            </a:r>
            <a:endParaRPr lang="en-US">
              <a:cs typeface="Calibri Light"/>
            </a:endParaRPr>
          </a:p>
          <a:p>
            <a:pPr marL="347345" lvl="1"/>
            <a:r>
              <a:rPr lang="en-US"/>
              <a:t>Accessible Vehicles</a:t>
            </a:r>
            <a:endParaRPr lang="en-US">
              <a:cs typeface="Calibri Light"/>
            </a:endParaRPr>
          </a:p>
          <a:p>
            <a:pPr marL="347345" lvl="1"/>
            <a:r>
              <a:rPr lang="en-US"/>
              <a:t>Sign Language Interpreter</a:t>
            </a:r>
            <a:endParaRPr lang="en-US">
              <a:cs typeface="Calibri Light"/>
            </a:endParaRPr>
          </a:p>
          <a:p>
            <a:pPr marL="347345" lvl="1"/>
            <a:r>
              <a:rPr lang="en-US"/>
              <a:t>Assisted Listening</a:t>
            </a:r>
            <a:endParaRPr lang="en-US">
              <a:cs typeface="Calibri Light"/>
            </a:endParaRPr>
          </a:p>
          <a:p>
            <a:pPr marL="347345" lvl="1"/>
            <a:endParaRPr lang="en-US">
              <a:cs typeface="Calibri Light"/>
            </a:endParaRPr>
          </a:p>
          <a:p>
            <a:pPr marL="347345" lvl="1"/>
            <a:r>
              <a:rPr lang="en-US"/>
              <a:t>Work with Office of Disability Services to address concerns -</a:t>
            </a:r>
            <a:r>
              <a:rPr lang="en-US" i="1"/>
              <a:t> </a:t>
            </a:r>
            <a:r>
              <a:rPr lang="en-US" i="1">
                <a:ea typeface="+mn-lt"/>
                <a:cs typeface="+mn-lt"/>
              </a:rPr>
              <a:t>Student Support Services</a:t>
            </a:r>
            <a:br>
              <a:rPr lang="en-US" i="1">
                <a:ea typeface="+mn-lt"/>
                <a:cs typeface="+mn-lt"/>
              </a:rPr>
            </a:br>
            <a:r>
              <a:rPr lang="en-US" i="1">
                <a:ea typeface="+mn-lt"/>
                <a:cs typeface="+mn-lt"/>
              </a:rPr>
              <a:t>(432) 335-6861 | </a:t>
            </a:r>
            <a:r>
              <a:rPr lang="en-US" i="1">
                <a:ea typeface="+mn-lt"/>
                <a:cs typeface="+mn-lt"/>
                <a:hlinkClick r:id="rId2"/>
              </a:rPr>
              <a:t>cares@odessa.edu</a:t>
            </a:r>
            <a:endParaRPr lang="en-US" i="1">
              <a:cs typeface="Calibri Light"/>
            </a:endParaRPr>
          </a:p>
        </p:txBody>
      </p:sp>
      <p:sp>
        <p:nvSpPr>
          <p:cNvPr id="5" name="Rectangle 7">
            <a:extLst>
              <a:ext uri="{FF2B5EF4-FFF2-40B4-BE49-F238E27FC236}">
                <a16:creationId xmlns:a16="http://schemas.microsoft.com/office/drawing/2014/main" id="{67218665-EA77-40EC-8172-4F17E2DEDB3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99458" y="643467"/>
            <a:ext cx="3349075" cy="5584296"/>
          </a:xfrm>
        </p:spPr>
        <p:txBody>
          <a:bodyPr anchor="ctr">
            <a:normAutofit/>
          </a:bodyPr>
          <a:lstStyle/>
          <a:p>
            <a:r>
              <a:rPr lang="en-US" sz="4000">
                <a:solidFill>
                  <a:srgbClr val="FFFFFF"/>
                </a:solidFill>
              </a:rPr>
              <a:t>Americans with Disabilities Act</a:t>
            </a:r>
          </a:p>
        </p:txBody>
      </p:sp>
    </p:spTree>
    <p:extLst>
      <p:ext uri="{BB962C8B-B14F-4D97-AF65-F5344CB8AC3E}">
        <p14:creationId xmlns:p14="http://schemas.microsoft.com/office/powerpoint/2010/main" val="4514273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9" end="9"/>
                                            </p:txEl>
                                          </p:spTgt>
                                        </p:tgtEl>
                                        <p:attrNameLst>
                                          <p:attrName>style.visibility</p:attrName>
                                        </p:attrNameLst>
                                      </p:cBhvr>
                                      <p:to>
                                        <p:strVal val="visible"/>
                                      </p:to>
                                    </p:set>
                                    <p:animEffect transition="in" filter="fade">
                                      <p:cBhvr>
                                        <p:cTn id="45"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8.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D87AB319-64C0-4E2D-B1CD-0A970301BEE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CC4A892D-088E-4414-965D-1F8C4212F60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4D7B634C-FBE7-9122-0AAF-C5D855D3E924}"/>
              </a:ext>
            </a:extLst>
          </p:cNvPr>
          <p:cNvSpPr>
            <a:spLocks noGrp="1"/>
          </p:cNvSpPr>
          <p:nvPr>
            <p:ph type="title"/>
          </p:nvPr>
        </p:nvSpPr>
        <p:spPr>
          <a:xfrm>
            <a:off x="609601" y="4714251"/>
            <a:ext cx="10923638" cy="1125190"/>
          </a:xfrm>
        </p:spPr>
        <p:txBody>
          <a:bodyPr vert="horz" lIns="91440" tIns="45720" rIns="91440" bIns="45720" rtlCol="0" anchor="b">
            <a:normAutofit/>
          </a:bodyPr>
          <a:lstStyle/>
          <a:p>
            <a:pPr>
              <a:lnSpc>
                <a:spcPct val="80000"/>
              </a:lnSpc>
            </a:pPr>
            <a:r>
              <a:rPr lang="en-US" sz="6600">
                <a:solidFill>
                  <a:srgbClr val="FFFFFF"/>
                </a:solidFill>
              </a:rPr>
              <a:t>Q&amp;A</a:t>
            </a:r>
          </a:p>
        </p:txBody>
      </p:sp>
      <p:sp>
        <p:nvSpPr>
          <p:cNvPr id="14" name="Rectangle 13">
            <a:extLst>
              <a:ext uri="{FF2B5EF4-FFF2-40B4-BE49-F238E27FC236}">
                <a16:creationId xmlns:a16="http://schemas.microsoft.com/office/drawing/2014/main" id="{472BC85F-BF83-4D6D-A1BC-8EE5822F080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
            <a:ext cx="12192000" cy="4572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7" name="Graphic 6" descr="Questions">
            <a:extLst>
              <a:ext uri="{FF2B5EF4-FFF2-40B4-BE49-F238E27FC236}">
                <a16:creationId xmlns:a16="http://schemas.microsoft.com/office/drawing/2014/main" id="{1FEA6B0D-4692-38E0-88FA-BB76DD50A2CC}"/>
              </a:ext>
            </a:extLst>
          </p:cNvPr>
          <p:cNvPicPr>
            <a:picLocks noChangeAspect="1"/>
          </p:cNvPicPr>
          <p:nvPr/>
        </p:nvPicPr>
        <p:blipFill>
          <a:blip r:embed="rId2">
            <a:extLst>
              <a:ext uri="{28A0092B-C50C-407E-A947-70E740481C1C}">
                <a14:useLocalDpi xmlns:a14="http://schemas.microsoft.com/office/drawing/2010/main" val="0"/>
              </a:ext>
              <a:ext uri="{96DAC541-7B7A-43D3-8B79-37D633B846F1}">
                <asvg:svgBlip xmlns:asvg="http://schemas.microsoft.com/office/drawing/2016/SVG/main" r:embed="rId3"/>
              </a:ext>
            </a:extLst>
          </a:blip>
          <a:stretch>
            <a:fillRect/>
          </a:stretch>
        </p:blipFill>
        <p:spPr>
          <a:xfrm>
            <a:off x="4283963" y="643467"/>
            <a:ext cx="3590205" cy="3590205"/>
          </a:xfrm>
          <a:prstGeom prst="rect">
            <a:avLst/>
          </a:prstGeom>
        </p:spPr>
      </p:pic>
    </p:spTree>
    <p:extLst>
      <p:ext uri="{BB962C8B-B14F-4D97-AF65-F5344CB8AC3E}">
        <p14:creationId xmlns:p14="http://schemas.microsoft.com/office/powerpoint/2010/main" val="304441756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1" name="Rectangle 8">
            <a:extLst>
              <a:ext uri="{FF2B5EF4-FFF2-40B4-BE49-F238E27FC236}">
                <a16:creationId xmlns:a16="http://schemas.microsoft.com/office/drawing/2014/main" id="{07CEFFDD-605F-41E2-8017-6484074C5CA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555992" y="0"/>
            <a:ext cx="4636008" cy="6858000"/>
          </a:xfrm>
          <a:prstGeom prst="rect">
            <a:avLst/>
          </a:prstGeom>
          <a:solidFill>
            <a:srgbClr val="123966"/>
          </a:solidFill>
          <a:ln>
            <a:solidFill>
              <a:srgbClr val="12396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8173212" y="-370043"/>
            <a:ext cx="3401568" cy="1920240"/>
          </a:xfrm>
        </p:spPr>
        <p:txBody>
          <a:bodyPr anchor="b">
            <a:normAutofit/>
          </a:bodyPr>
          <a:lstStyle/>
          <a:p>
            <a:r>
              <a:rPr lang="en-US" sz="4000">
                <a:solidFill>
                  <a:srgbClr val="FFFFFF"/>
                </a:solidFill>
              </a:rPr>
              <a:t>What is Risk Management?</a:t>
            </a:r>
          </a:p>
        </p:txBody>
      </p:sp>
      <p:pic>
        <p:nvPicPr>
          <p:cNvPr id="4" name="Picture 4">
            <a:extLst>
              <a:ext uri="{FF2B5EF4-FFF2-40B4-BE49-F238E27FC236}">
                <a16:creationId xmlns:a16="http://schemas.microsoft.com/office/drawing/2014/main" id="{03B22243-B0B2-E97E-2DE9-8C53E29BADB1}"/>
              </a:ext>
            </a:extLst>
          </p:cNvPr>
          <p:cNvPicPr>
            <a:picLocks noChangeAspect="1"/>
          </p:cNvPicPr>
          <p:nvPr/>
        </p:nvPicPr>
        <p:blipFill>
          <a:blip r:embed="rId2"/>
          <a:stretch>
            <a:fillRect/>
          </a:stretch>
        </p:blipFill>
        <p:spPr>
          <a:xfrm>
            <a:off x="633999" y="1408799"/>
            <a:ext cx="6278529" cy="4050663"/>
          </a:xfrm>
          <a:prstGeom prst="rect">
            <a:avLst/>
          </a:prstGeom>
        </p:spPr>
      </p:pic>
      <p:sp>
        <p:nvSpPr>
          <p:cNvPr id="3" name="Content Placeholder 2"/>
          <p:cNvSpPr>
            <a:spLocks noGrp="1"/>
          </p:cNvSpPr>
          <p:nvPr>
            <p:ph idx="1"/>
          </p:nvPr>
        </p:nvSpPr>
        <p:spPr>
          <a:xfrm>
            <a:off x="8029777" y="1828102"/>
            <a:ext cx="3688438" cy="4245597"/>
          </a:xfrm>
        </p:spPr>
        <p:txBody>
          <a:bodyPr vert="horz" lIns="91440" tIns="45720" rIns="91440" bIns="45720" rtlCol="0" anchor="t">
            <a:noAutofit/>
          </a:bodyPr>
          <a:lstStyle/>
          <a:p>
            <a:r>
              <a:rPr lang="en-US" sz="2000" dirty="0">
                <a:solidFill>
                  <a:srgbClr val="FFFFFF"/>
                </a:solidFill>
              </a:rPr>
              <a:t>The process by which organizations protect themselves, their members, and their college by eliminating, reducing, or transferring risk</a:t>
            </a:r>
            <a:endParaRPr lang="en-US" sz="2000" dirty="0">
              <a:solidFill>
                <a:srgbClr val="FFFFFF"/>
              </a:solidFill>
              <a:ea typeface="Calibri Light"/>
              <a:cs typeface="Calibri Light"/>
            </a:endParaRPr>
          </a:p>
          <a:p>
            <a:endParaRPr lang="en-US" sz="2000" dirty="0">
              <a:solidFill>
                <a:srgbClr val="FFFFFF"/>
              </a:solidFill>
              <a:ea typeface="Calibri Light"/>
              <a:cs typeface="Calibri Light"/>
            </a:endParaRPr>
          </a:p>
          <a:p>
            <a:r>
              <a:rPr lang="en-US" sz="2000" dirty="0">
                <a:solidFill>
                  <a:srgbClr val="FFFFFF"/>
                </a:solidFill>
              </a:rPr>
              <a:t>Includes ensuring member safety, protection of property, and compliance with educational law</a:t>
            </a:r>
            <a:endParaRPr lang="en-US" sz="2000" dirty="0">
              <a:solidFill>
                <a:srgbClr val="FFFFFF"/>
              </a:solidFill>
              <a:ea typeface="Calibri Light"/>
              <a:cs typeface="Calibri Light"/>
            </a:endParaRPr>
          </a:p>
          <a:p>
            <a:endParaRPr lang="en-US" sz="2000" dirty="0">
              <a:solidFill>
                <a:srgbClr val="FFFFFF"/>
              </a:solidFill>
              <a:ea typeface="Calibri Light"/>
              <a:cs typeface="Calibri Light"/>
            </a:endParaRPr>
          </a:p>
          <a:p>
            <a:r>
              <a:rPr lang="en-US" sz="2000" dirty="0">
                <a:solidFill>
                  <a:srgbClr val="FFFFFF"/>
                </a:solidFill>
              </a:rPr>
              <a:t>In short: Risk Management is good decision making </a:t>
            </a:r>
            <a:endParaRPr lang="en-US" sz="1800" dirty="0">
              <a:solidFill>
                <a:srgbClr val="FFFFFF"/>
              </a:solidFill>
              <a:ea typeface="Calibri Light"/>
              <a:cs typeface="Calibri Light"/>
            </a:endParaRPr>
          </a:p>
        </p:txBody>
      </p:sp>
    </p:spTree>
    <p:extLst>
      <p:ext uri="{BB962C8B-B14F-4D97-AF65-F5344CB8AC3E}">
        <p14:creationId xmlns:p14="http://schemas.microsoft.com/office/powerpoint/2010/main" val="419381051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1292" y="1031634"/>
            <a:ext cx="3368431" cy="4844777"/>
          </a:xfrm>
        </p:spPr>
        <p:txBody>
          <a:bodyPr>
            <a:normAutofit/>
          </a:bodyPr>
          <a:lstStyle/>
          <a:p>
            <a:r>
              <a:rPr lang="en-US">
                <a:solidFill>
                  <a:srgbClr val="FFFFFF"/>
                </a:solidFill>
              </a:rPr>
              <a:t>Managing Risk</a:t>
            </a:r>
          </a:p>
        </p:txBody>
      </p:sp>
      <p:sp>
        <p:nvSpPr>
          <p:cNvPr id="3" name="Content Placeholder 2"/>
          <p:cNvSpPr>
            <a:spLocks noGrp="1"/>
          </p:cNvSpPr>
          <p:nvPr>
            <p:ph idx="1"/>
          </p:nvPr>
        </p:nvSpPr>
        <p:spPr>
          <a:xfrm>
            <a:off x="5289791" y="1031634"/>
            <a:ext cx="6140590" cy="4746232"/>
          </a:xfrm>
        </p:spPr>
        <p:txBody>
          <a:bodyPr anchor="ctr">
            <a:normAutofit/>
          </a:bodyPr>
          <a:lstStyle/>
          <a:p>
            <a:r>
              <a:rPr lang="en-US"/>
              <a:t>Risk Management happens BEFORE an event!</a:t>
            </a:r>
          </a:p>
          <a:p>
            <a:pPr lvl="1"/>
            <a:r>
              <a:rPr lang="en-US"/>
              <a:t>Adopt an organizational Risk Management Policy</a:t>
            </a:r>
          </a:p>
          <a:p>
            <a:pPr lvl="1"/>
            <a:endParaRPr lang="en-US"/>
          </a:p>
          <a:p>
            <a:pPr lvl="1"/>
            <a:r>
              <a:rPr lang="en-US"/>
              <a:t>Use proactive planning measures</a:t>
            </a:r>
          </a:p>
          <a:p>
            <a:pPr lvl="2"/>
            <a:r>
              <a:rPr lang="en-US"/>
              <a:t>Admission/Ticketing Policy</a:t>
            </a:r>
          </a:p>
          <a:p>
            <a:pPr lvl="2"/>
            <a:r>
              <a:rPr lang="en-US"/>
              <a:t>Controlled Substances</a:t>
            </a:r>
          </a:p>
          <a:p>
            <a:pPr lvl="2"/>
            <a:r>
              <a:rPr lang="en-US"/>
              <a:t>Event Space</a:t>
            </a:r>
          </a:p>
          <a:p>
            <a:pPr lvl="2"/>
            <a:r>
              <a:rPr lang="en-US"/>
              <a:t>Safe Activities</a:t>
            </a:r>
          </a:p>
          <a:p>
            <a:pPr lvl="2"/>
            <a:r>
              <a:rPr lang="en-US"/>
              <a:t>Waivers (As necessary/appropriate)</a:t>
            </a:r>
          </a:p>
          <a:p>
            <a:pPr lvl="2"/>
            <a:endParaRPr lang="en-US">
              <a:cs typeface="Calibri Light"/>
            </a:endParaRPr>
          </a:p>
          <a:p>
            <a:pPr lvl="2"/>
            <a:r>
              <a:rPr lang="en-US" i="0">
                <a:ea typeface="+mn-lt"/>
                <a:cs typeface="+mn-lt"/>
                <a:hlinkClick r:id="rId2"/>
              </a:rPr>
              <a:t>https://www.odessa.edu/employees/behavioral-intervention-team/Report-a-Concern/index.html</a:t>
            </a:r>
            <a:endParaRPr lang="en-US">
              <a:cs typeface="Calibri Light"/>
            </a:endParaRPr>
          </a:p>
          <a:p>
            <a:pPr lvl="2"/>
            <a:endParaRPr lang="en-US" i="0">
              <a:cs typeface="Calibri Light" panose="020F0302020204030204"/>
            </a:endParaRPr>
          </a:p>
          <a:p>
            <a:pPr lvl="2"/>
            <a:endParaRPr lang="en-US">
              <a:cs typeface="Calibri Light" panose="020F0302020204030204"/>
            </a:endParaRPr>
          </a:p>
          <a:p>
            <a:pPr lvl="2"/>
            <a:endParaRPr lang="en-US">
              <a:cs typeface="Calibri Light" panose="020F0302020204030204"/>
            </a:endParaRPr>
          </a:p>
        </p:txBody>
      </p:sp>
    </p:spTree>
    <p:extLst>
      <p:ext uri="{BB962C8B-B14F-4D97-AF65-F5344CB8AC3E}">
        <p14:creationId xmlns:p14="http://schemas.microsoft.com/office/powerpoint/2010/main" val="92259533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animEffect transition="in" filter="fade">
                                      <p:cBhvr>
                                        <p:cTn id="17" dur="500"/>
                                        <p:tgtEl>
                                          <p:spTgt spid="3">
                                            <p:txEl>
                                              <p:pRg st="3" end="3"/>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4" end="4"/>
                                            </p:txEl>
                                          </p:spTgt>
                                        </p:tgtEl>
                                        <p:attrNameLst>
                                          <p:attrName>style.visibility</p:attrName>
                                        </p:attrNameLst>
                                      </p:cBhvr>
                                      <p:to>
                                        <p:strVal val="visible"/>
                                      </p:to>
                                    </p:set>
                                    <p:animEffect transition="in" filter="fade">
                                      <p:cBhvr>
                                        <p:cTn id="22" dur="500"/>
                                        <p:tgtEl>
                                          <p:spTgt spid="3">
                                            <p:txEl>
                                              <p:pRg st="4" end="4"/>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animEffect transition="in" filter="fade">
                                      <p:cBhvr>
                                        <p:cTn id="27" dur="500"/>
                                        <p:tgtEl>
                                          <p:spTgt spid="3">
                                            <p:txEl>
                                              <p:pRg st="5" end="5"/>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6" end="6"/>
                                            </p:txEl>
                                          </p:spTgt>
                                        </p:tgtEl>
                                        <p:attrNameLst>
                                          <p:attrName>style.visibility</p:attrName>
                                        </p:attrNameLst>
                                      </p:cBhvr>
                                      <p:to>
                                        <p:strVal val="visible"/>
                                      </p:to>
                                    </p:set>
                                    <p:animEffect transition="in" filter="fade">
                                      <p:cBhvr>
                                        <p:cTn id="32" dur="500"/>
                                        <p:tgtEl>
                                          <p:spTgt spid="3">
                                            <p:txEl>
                                              <p:pRg st="6" end="6"/>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7" end="7"/>
                                            </p:txEl>
                                          </p:spTgt>
                                        </p:tgtEl>
                                        <p:attrNameLst>
                                          <p:attrName>style.visibility</p:attrName>
                                        </p:attrNameLst>
                                      </p:cBhvr>
                                      <p:to>
                                        <p:strVal val="visible"/>
                                      </p:to>
                                    </p:set>
                                    <p:animEffect transition="in" filter="fade">
                                      <p:cBhvr>
                                        <p:cTn id="37" dur="500"/>
                                        <p:tgtEl>
                                          <p:spTgt spid="3">
                                            <p:txEl>
                                              <p:pRg st="7" end="7"/>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8" end="8"/>
                                            </p:txEl>
                                          </p:spTgt>
                                        </p:tgtEl>
                                        <p:attrNameLst>
                                          <p:attrName>style.visibility</p:attrName>
                                        </p:attrNameLst>
                                      </p:cBhvr>
                                      <p:to>
                                        <p:strVal val="visible"/>
                                      </p:to>
                                    </p:set>
                                    <p:animEffect transition="in" filter="fade">
                                      <p:cBhvr>
                                        <p:cTn id="42" dur="500"/>
                                        <p:tgtEl>
                                          <p:spTgt spid="3">
                                            <p:txEl>
                                              <p:pRg st="8" end="8"/>
                                            </p:txEl>
                                          </p:spTgt>
                                        </p:tgtEl>
                                      </p:cBhvr>
                                    </p:animEffect>
                                  </p:childTnLst>
                                </p:cTn>
                              </p:par>
                              <p:par>
                                <p:cTn id="43" presetID="10" presetClass="entr" presetSubtype="0" fill="hold" grpId="0" nodeType="withEffect">
                                  <p:stCondLst>
                                    <p:cond delay="0"/>
                                  </p:stCondLst>
                                  <p:childTnLst>
                                    <p:set>
                                      <p:cBhvr>
                                        <p:cTn id="44" dur="1" fill="hold">
                                          <p:stCondLst>
                                            <p:cond delay="0"/>
                                          </p:stCondLst>
                                        </p:cTn>
                                        <p:tgtEl>
                                          <p:spTgt spid="3">
                                            <p:txEl>
                                              <p:pRg st="10" end="10"/>
                                            </p:txEl>
                                          </p:spTgt>
                                        </p:tgtEl>
                                        <p:attrNameLst>
                                          <p:attrName>style.visibility</p:attrName>
                                        </p:attrNameLst>
                                      </p:cBhvr>
                                      <p:to>
                                        <p:strVal val="visible"/>
                                      </p:to>
                                    </p:set>
                                    <p:animEffect transition="in" filter="fade">
                                      <p:cBhvr>
                                        <p:cTn id="45" dur="500"/>
                                        <p:tgtEl>
                                          <p:spTgt spid="3">
                                            <p:txEl>
                                              <p:pRg st="10" end="1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 name="Rectangle 7">
            <a:extLst>
              <a:ext uri="{FF2B5EF4-FFF2-40B4-BE49-F238E27FC236}">
                <a16:creationId xmlns:a16="http://schemas.microsoft.com/office/drawing/2014/main" id="{AD6F6937-3B5A-4391-9F37-58A571B362A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05908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657224" y="936711"/>
            <a:ext cx="2988265" cy="4984578"/>
          </a:xfrm>
        </p:spPr>
        <p:txBody>
          <a:bodyPr>
            <a:normAutofit/>
          </a:bodyPr>
          <a:lstStyle/>
          <a:p>
            <a:r>
              <a:rPr lang="en-US" sz="4400">
                <a:solidFill>
                  <a:srgbClr val="FFFFFF"/>
                </a:solidFill>
              </a:rPr>
              <a:t>Managing Risk</a:t>
            </a:r>
          </a:p>
        </p:txBody>
      </p:sp>
      <p:sp>
        <p:nvSpPr>
          <p:cNvPr id="3" name="Content Placeholder 2"/>
          <p:cNvSpPr>
            <a:spLocks noGrp="1"/>
          </p:cNvSpPr>
          <p:nvPr>
            <p:ph idx="1"/>
          </p:nvPr>
        </p:nvSpPr>
        <p:spPr>
          <a:xfrm>
            <a:off x="4614389" y="936711"/>
            <a:ext cx="6815992" cy="4984578"/>
          </a:xfrm>
        </p:spPr>
        <p:txBody>
          <a:bodyPr anchor="ctr">
            <a:normAutofit/>
          </a:bodyPr>
          <a:lstStyle/>
          <a:p>
            <a:pPr marL="0" indent="0">
              <a:buNone/>
            </a:pPr>
            <a:r>
              <a:rPr lang="en-US"/>
              <a:t>Confront Behavior</a:t>
            </a:r>
            <a:endParaRPr lang="en-US">
              <a:cs typeface="Calibri Light" panose="020F0302020204030204"/>
            </a:endParaRPr>
          </a:p>
          <a:p>
            <a:pPr marL="4445" lvl="1" indent="0">
              <a:buNone/>
            </a:pPr>
            <a:r>
              <a:rPr lang="en-US"/>
              <a:t>SAFETY FIRST! Do NOT put yourself in harm’s way</a:t>
            </a:r>
            <a:endParaRPr lang="en-US">
              <a:cs typeface="Calibri Light" panose="020F0302020204030204"/>
            </a:endParaRPr>
          </a:p>
          <a:p>
            <a:pPr marL="4445" lvl="1" indent="0">
              <a:buNone/>
            </a:pPr>
            <a:r>
              <a:rPr lang="en-US"/>
              <a:t>Confront IMMEDIATELY</a:t>
            </a:r>
            <a:endParaRPr lang="en-US">
              <a:cs typeface="Calibri Light" panose="020F0302020204030204"/>
            </a:endParaRPr>
          </a:p>
          <a:p>
            <a:pPr marL="0" lvl="2" indent="0">
              <a:buNone/>
            </a:pPr>
            <a:r>
              <a:rPr lang="en-US"/>
              <a:t>Don’t think it will “fix itself”</a:t>
            </a:r>
            <a:endParaRPr lang="en-US">
              <a:cs typeface="Calibri Light" panose="020F0302020204030204"/>
            </a:endParaRPr>
          </a:p>
          <a:p>
            <a:pPr marL="4445" lvl="1" indent="0">
              <a:buNone/>
            </a:pPr>
            <a:r>
              <a:rPr lang="en-US"/>
              <a:t>Involve advisors/campus police if necessary (OC Phone Number: 432-238-6334)</a:t>
            </a:r>
            <a:endParaRPr lang="en-US">
              <a:cs typeface="Calibri Light" panose="020F0302020204030204"/>
            </a:endParaRPr>
          </a:p>
          <a:p>
            <a:pPr marL="4445" lvl="1" indent="0">
              <a:buNone/>
            </a:pPr>
            <a:endParaRPr lang="en-US"/>
          </a:p>
          <a:p>
            <a:pPr marL="4445" lvl="1" indent="0">
              <a:buNone/>
            </a:pPr>
            <a:r>
              <a:rPr lang="en-US"/>
              <a:t>Follow through with necessary discipline</a:t>
            </a:r>
            <a:endParaRPr lang="en-US">
              <a:cs typeface="Calibri Light" panose="020F0302020204030204"/>
            </a:endParaRPr>
          </a:p>
          <a:p>
            <a:pPr marL="4445" lvl="1" indent="0">
              <a:buNone/>
            </a:pPr>
            <a:endParaRPr lang="en-US">
              <a:cs typeface="Calibri Light" panose="020F0302020204030204"/>
            </a:endParaRPr>
          </a:p>
          <a:p>
            <a:pPr marL="0" indent="0">
              <a:buNone/>
            </a:pPr>
            <a:r>
              <a:rPr lang="en-US"/>
              <a:t>Report Immediately</a:t>
            </a:r>
            <a:endParaRPr lang="en-US">
              <a:cs typeface="Calibri Light" panose="020F0302020204030204"/>
            </a:endParaRPr>
          </a:p>
          <a:p>
            <a:pPr marL="4445" lvl="1" indent="0">
              <a:buNone/>
            </a:pPr>
            <a:r>
              <a:rPr lang="en-US"/>
              <a:t>Report to advisor/officers/campus administration</a:t>
            </a:r>
            <a:endParaRPr lang="en-US">
              <a:cs typeface="Calibri Light" panose="020F0302020204030204"/>
            </a:endParaRPr>
          </a:p>
        </p:txBody>
      </p:sp>
    </p:spTree>
    <p:extLst>
      <p:ext uri="{BB962C8B-B14F-4D97-AF65-F5344CB8AC3E}">
        <p14:creationId xmlns:p14="http://schemas.microsoft.com/office/powerpoint/2010/main" val="29839462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par>
                                <p:cTn id="23" presetID="10" presetClass="entr" presetSubtype="0" fill="hold" grpId="0" nodeType="withEffect">
                                  <p:stCondLst>
                                    <p:cond delay="0"/>
                                  </p:stCondLst>
                                  <p:childTnLst>
                                    <p:set>
                                      <p:cBhvr>
                                        <p:cTn id="24" dur="1" fill="hold">
                                          <p:stCondLst>
                                            <p:cond delay="0"/>
                                          </p:stCondLst>
                                        </p:cTn>
                                        <p:tgtEl>
                                          <p:spTgt spid="3">
                                            <p:txEl>
                                              <p:pRg st="4" end="4"/>
                                            </p:txEl>
                                          </p:spTgt>
                                        </p:tgtEl>
                                        <p:attrNameLst>
                                          <p:attrName>style.visibility</p:attrName>
                                        </p:attrNameLst>
                                      </p:cBhvr>
                                      <p:to>
                                        <p:strVal val="visible"/>
                                      </p:to>
                                    </p:set>
                                    <p:animEffect transition="in" filter="fade">
                                      <p:cBhvr>
                                        <p:cTn id="25" dur="500"/>
                                        <p:tgtEl>
                                          <p:spTgt spid="3">
                                            <p:txEl>
                                              <p:pRg st="4" end="4"/>
                                            </p:txEl>
                                          </p:spTgt>
                                        </p:tgtEl>
                                      </p:cBhvr>
                                    </p:animEffect>
                                  </p:childTnLst>
                                </p:cTn>
                              </p:par>
                              <p:par>
                                <p:cTn id="26" presetID="10" presetClass="entr" presetSubtype="0" fill="hold" grpId="0" nodeType="withEffect">
                                  <p:stCondLst>
                                    <p:cond delay="0"/>
                                  </p:stCondLst>
                                  <p:childTnLst>
                                    <p:set>
                                      <p:cBhvr>
                                        <p:cTn id="27" dur="1" fill="hold">
                                          <p:stCondLst>
                                            <p:cond delay="0"/>
                                          </p:stCondLst>
                                        </p:cTn>
                                        <p:tgtEl>
                                          <p:spTgt spid="3">
                                            <p:txEl>
                                              <p:pRg st="6" end="6"/>
                                            </p:txEl>
                                          </p:spTgt>
                                        </p:tgtEl>
                                        <p:attrNameLst>
                                          <p:attrName>style.visibility</p:attrName>
                                        </p:attrNameLst>
                                      </p:cBhvr>
                                      <p:to>
                                        <p:strVal val="visible"/>
                                      </p:to>
                                    </p:set>
                                    <p:animEffect transition="in" filter="fade">
                                      <p:cBhvr>
                                        <p:cTn id="28" dur="500"/>
                                        <p:tgtEl>
                                          <p:spTgt spid="3">
                                            <p:txEl>
                                              <p:pRg st="6" end="6"/>
                                            </p:txEl>
                                          </p:spTgt>
                                        </p:tgtEl>
                                      </p:cBhvr>
                                    </p:animEffect>
                                  </p:childTnLst>
                                </p:cTn>
                              </p:par>
                            </p:childTnLst>
                          </p:cTn>
                        </p:par>
                      </p:childTnLst>
                    </p:cTn>
                  </p:par>
                  <p:par>
                    <p:cTn id="29" fill="hold">
                      <p:stCondLst>
                        <p:cond delay="indefinite"/>
                      </p:stCondLst>
                      <p:childTnLst>
                        <p:par>
                          <p:cTn id="30" fill="hold">
                            <p:stCondLst>
                              <p:cond delay="0"/>
                            </p:stCondLst>
                            <p:childTnLst>
                              <p:par>
                                <p:cTn id="31" presetID="10" presetClass="entr" presetSubtype="0" fill="hold" grpId="0" nodeType="clickEffect">
                                  <p:stCondLst>
                                    <p:cond delay="0"/>
                                  </p:stCondLst>
                                  <p:childTnLst>
                                    <p:set>
                                      <p:cBhvr>
                                        <p:cTn id="32" dur="1" fill="hold">
                                          <p:stCondLst>
                                            <p:cond delay="0"/>
                                          </p:stCondLst>
                                        </p:cTn>
                                        <p:tgtEl>
                                          <p:spTgt spid="3">
                                            <p:txEl>
                                              <p:pRg st="8" end="8"/>
                                            </p:txEl>
                                          </p:spTgt>
                                        </p:tgtEl>
                                        <p:attrNameLst>
                                          <p:attrName>style.visibility</p:attrName>
                                        </p:attrNameLst>
                                      </p:cBhvr>
                                      <p:to>
                                        <p:strVal val="visible"/>
                                      </p:to>
                                    </p:set>
                                    <p:animEffect transition="in" filter="fade">
                                      <p:cBhvr>
                                        <p:cTn id="33" dur="500"/>
                                        <p:tgtEl>
                                          <p:spTgt spid="3">
                                            <p:txEl>
                                              <p:pRg st="8" end="8"/>
                                            </p:txEl>
                                          </p:spTgt>
                                        </p:tgtEl>
                                      </p:cBhvr>
                                    </p:animEffect>
                                  </p:childTnLst>
                                </p:cTn>
                              </p:par>
                            </p:childTnLst>
                          </p:cTn>
                        </p:par>
                      </p:childTnLst>
                    </p:cTn>
                  </p:par>
                  <p:par>
                    <p:cTn id="34" fill="hold">
                      <p:stCondLst>
                        <p:cond delay="indefinite"/>
                      </p:stCondLst>
                      <p:childTnLst>
                        <p:par>
                          <p:cTn id="35" fill="hold">
                            <p:stCondLst>
                              <p:cond delay="0"/>
                            </p:stCondLst>
                            <p:childTnLst>
                              <p:par>
                                <p:cTn id="36" presetID="10" presetClass="entr" presetSubtype="0" fill="hold" grpId="0" nodeType="clickEffect">
                                  <p:stCondLst>
                                    <p:cond delay="0"/>
                                  </p:stCondLst>
                                  <p:childTnLst>
                                    <p:set>
                                      <p:cBhvr>
                                        <p:cTn id="37" dur="1" fill="hold">
                                          <p:stCondLst>
                                            <p:cond delay="0"/>
                                          </p:stCondLst>
                                        </p:cTn>
                                        <p:tgtEl>
                                          <p:spTgt spid="3">
                                            <p:txEl>
                                              <p:pRg st="9" end="9"/>
                                            </p:txEl>
                                          </p:spTgt>
                                        </p:tgtEl>
                                        <p:attrNameLst>
                                          <p:attrName>style.visibility</p:attrName>
                                        </p:attrNameLst>
                                      </p:cBhvr>
                                      <p:to>
                                        <p:strVal val="visible"/>
                                      </p:to>
                                    </p:set>
                                    <p:animEffect transition="in" filter="fade">
                                      <p:cBhvr>
                                        <p:cTn id="38" dur="500"/>
                                        <p:tgtEl>
                                          <p:spTgt spid="3">
                                            <p:txEl>
                                              <p:pRg st="9" end="9"/>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8"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7" y="643467"/>
            <a:ext cx="10905065" cy="1989682"/>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6"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5" y="806204"/>
            <a:ext cx="10579608" cy="1664208"/>
          </a:xfrm>
          <a:prstGeom prst="rect">
            <a:avLst/>
          </a:prstGeom>
          <a:noFill/>
          <a:ln cap="sq">
            <a:solidFill>
              <a:schemeClr val="bg1"/>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1071846" y="1059736"/>
            <a:ext cx="10040233" cy="1228130"/>
          </a:xfrm>
        </p:spPr>
        <p:txBody>
          <a:bodyPr>
            <a:normAutofit/>
          </a:bodyPr>
          <a:lstStyle/>
          <a:p>
            <a:r>
              <a:rPr lang="en-US">
                <a:solidFill>
                  <a:srgbClr val="FFFFFF"/>
                </a:solidFill>
              </a:rPr>
              <a:t>Why Risk Management?</a:t>
            </a:r>
          </a:p>
        </p:txBody>
      </p:sp>
      <p:sp>
        <p:nvSpPr>
          <p:cNvPr id="3" name="Content Placeholder 2"/>
          <p:cNvSpPr>
            <a:spLocks noGrp="1"/>
          </p:cNvSpPr>
          <p:nvPr>
            <p:ph idx="1"/>
          </p:nvPr>
        </p:nvSpPr>
        <p:spPr>
          <a:xfrm>
            <a:off x="1071846" y="2973313"/>
            <a:ext cx="10040233" cy="2903099"/>
          </a:xfrm>
        </p:spPr>
        <p:txBody>
          <a:bodyPr>
            <a:normAutofit/>
          </a:bodyPr>
          <a:lstStyle/>
          <a:p>
            <a:r>
              <a:rPr lang="en-US"/>
              <a:t>Protect members, advisors, organizations, and schools</a:t>
            </a:r>
          </a:p>
          <a:p>
            <a:endParaRPr lang="en-US"/>
          </a:p>
          <a:p>
            <a:r>
              <a:rPr lang="en-US"/>
              <a:t>Ensure safe, quality programming</a:t>
            </a:r>
          </a:p>
          <a:p>
            <a:endParaRPr lang="en-US"/>
          </a:p>
          <a:p>
            <a:r>
              <a:rPr lang="en-US"/>
              <a:t>Texas law requires it</a:t>
            </a:r>
          </a:p>
        </p:txBody>
      </p:sp>
    </p:spTree>
    <p:extLst>
      <p:ext uri="{BB962C8B-B14F-4D97-AF65-F5344CB8AC3E}">
        <p14:creationId xmlns:p14="http://schemas.microsoft.com/office/powerpoint/2010/main" val="107341513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2" end="2"/>
                                            </p:txEl>
                                          </p:spTgt>
                                        </p:tgtEl>
                                        <p:attrNameLst>
                                          <p:attrName>style.visibility</p:attrName>
                                        </p:attrNameLst>
                                      </p:cBhvr>
                                      <p:to>
                                        <p:strVal val="visible"/>
                                      </p:to>
                                    </p:set>
                                    <p:animEffect transition="in" filter="fade">
                                      <p:cBhvr>
                                        <p:cTn id="12" dur="500"/>
                                        <p:tgtEl>
                                          <p:spTgt spid="3">
                                            <p:txEl>
                                              <p:pRg st="2" end="2"/>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animEffect transition="in" filter="fade">
                                      <p:cBhvr>
                                        <p:cTn id="1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6" name="Rectangle 7">
            <a:extLst>
              <a:ext uri="{FF2B5EF4-FFF2-40B4-BE49-F238E27FC236}">
                <a16:creationId xmlns:a16="http://schemas.microsoft.com/office/drawing/2014/main" id="{B1CCD5EF-766D-43B9-A25D-19122E5FB1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43468" y="643467"/>
            <a:ext cx="4010828" cy="5571066"/>
          </a:xfrm>
          <a:prstGeom prst="rect">
            <a:avLst/>
          </a:prstGeom>
          <a:solidFill>
            <a:schemeClr val="accent1"/>
          </a:solidFill>
          <a:ln cap="sq">
            <a:no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 name="Rectangle 9">
            <a:extLst>
              <a:ext uri="{FF2B5EF4-FFF2-40B4-BE49-F238E27FC236}">
                <a16:creationId xmlns:a16="http://schemas.microsoft.com/office/drawing/2014/main" id="{FD9699C9-77F1-4E33-A750-CB78C7EA29E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6194" y="809244"/>
            <a:ext cx="3685032" cy="5239512"/>
          </a:xfrm>
          <a:prstGeom prst="rect">
            <a:avLst/>
          </a:prstGeom>
          <a:noFill/>
          <a:ln cap="sq">
            <a:solidFill>
              <a:srgbClr val="FFFFFF"/>
            </a:solidFill>
            <a:miter lim="800000"/>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a:off x="961292" y="1031634"/>
            <a:ext cx="3368431" cy="4844777"/>
          </a:xfrm>
        </p:spPr>
        <p:txBody>
          <a:bodyPr>
            <a:normAutofit/>
          </a:bodyPr>
          <a:lstStyle/>
          <a:p>
            <a:r>
              <a:rPr lang="en-US" sz="4600">
                <a:solidFill>
                  <a:srgbClr val="FFFFFF"/>
                </a:solidFill>
              </a:rPr>
              <a:t>Other Areas of Risk Management</a:t>
            </a:r>
          </a:p>
        </p:txBody>
      </p:sp>
      <p:sp>
        <p:nvSpPr>
          <p:cNvPr id="3" name="Content Placeholder 2"/>
          <p:cNvSpPr>
            <a:spLocks noGrp="1"/>
          </p:cNvSpPr>
          <p:nvPr>
            <p:ph idx="1"/>
          </p:nvPr>
        </p:nvSpPr>
        <p:spPr>
          <a:xfrm>
            <a:off x="5289791" y="1031634"/>
            <a:ext cx="6140590" cy="4746232"/>
          </a:xfrm>
        </p:spPr>
        <p:txBody>
          <a:bodyPr anchor="ctr">
            <a:normAutofit/>
          </a:bodyPr>
          <a:lstStyle/>
          <a:p>
            <a:r>
              <a:rPr lang="en-US"/>
              <a:t>Handling and use of cash or college-purchased items</a:t>
            </a:r>
          </a:p>
          <a:p>
            <a:pPr lvl="1"/>
            <a:r>
              <a:rPr lang="en-US"/>
              <a:t>Fundraising Procedures</a:t>
            </a:r>
          </a:p>
          <a:p>
            <a:pPr lvl="1"/>
            <a:r>
              <a:rPr lang="en-US"/>
              <a:t>(Mis-)use of funds/items/supplies</a:t>
            </a:r>
          </a:p>
          <a:p>
            <a:r>
              <a:rPr lang="en-US"/>
              <a:t>Food Safety</a:t>
            </a:r>
          </a:p>
          <a:p>
            <a:pPr lvl="1"/>
            <a:r>
              <a:rPr lang="en-US"/>
              <a:t>Food Service Contract Compliance</a:t>
            </a:r>
          </a:p>
          <a:p>
            <a:pPr lvl="1"/>
            <a:r>
              <a:rPr lang="en-US"/>
              <a:t>Health &amp; Safety Codes</a:t>
            </a:r>
          </a:p>
          <a:p>
            <a:r>
              <a:rPr lang="en-US"/>
              <a:t>Contract Fulfillment</a:t>
            </a:r>
          </a:p>
          <a:p>
            <a:r>
              <a:rPr lang="en-US"/>
              <a:t>SGA &amp; Student Activities Procedure Compliance</a:t>
            </a:r>
          </a:p>
          <a:p>
            <a:pPr lvl="1"/>
            <a:endParaRPr lang="en-US"/>
          </a:p>
        </p:txBody>
      </p:sp>
    </p:spTree>
    <p:extLst>
      <p:ext uri="{BB962C8B-B14F-4D97-AF65-F5344CB8AC3E}">
        <p14:creationId xmlns:p14="http://schemas.microsoft.com/office/powerpoint/2010/main" val="53871211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3">
                                            <p:txEl>
                                              <p:pRg st="5" end="5"/>
                                            </p:txEl>
                                          </p:spTgt>
                                        </p:tgtEl>
                                        <p:attrNameLst>
                                          <p:attrName>style.visibility</p:attrName>
                                        </p:attrNameLst>
                                      </p:cBhvr>
                                      <p:to>
                                        <p:strVal val="visible"/>
                                      </p:to>
                                    </p:set>
                                    <p:animEffect transition="in" filter="fade">
                                      <p:cBhvr>
                                        <p:cTn id="32" dur="500"/>
                                        <p:tgtEl>
                                          <p:spTgt spid="3">
                                            <p:txEl>
                                              <p:pRg st="5" end="5"/>
                                            </p:txEl>
                                          </p:spTgt>
                                        </p:tgtEl>
                                      </p:cBhvr>
                                    </p:animEffect>
                                  </p:childTnLst>
                                </p:cTn>
                              </p:par>
                            </p:childTnLst>
                          </p:cTn>
                        </p:par>
                      </p:childTnLst>
                    </p:cTn>
                  </p:par>
                  <p:par>
                    <p:cTn id="33" fill="hold">
                      <p:stCondLst>
                        <p:cond delay="indefinite"/>
                      </p:stCondLst>
                      <p:childTnLst>
                        <p:par>
                          <p:cTn id="34" fill="hold">
                            <p:stCondLst>
                              <p:cond delay="0"/>
                            </p:stCondLst>
                            <p:childTnLst>
                              <p:par>
                                <p:cTn id="35" presetID="10" presetClass="entr" presetSubtype="0" fill="hold" grpId="0" nodeType="clickEffect">
                                  <p:stCondLst>
                                    <p:cond delay="0"/>
                                  </p:stCondLst>
                                  <p:childTnLst>
                                    <p:set>
                                      <p:cBhvr>
                                        <p:cTn id="36" dur="1" fill="hold">
                                          <p:stCondLst>
                                            <p:cond delay="0"/>
                                          </p:stCondLst>
                                        </p:cTn>
                                        <p:tgtEl>
                                          <p:spTgt spid="3">
                                            <p:txEl>
                                              <p:pRg st="6" end="6"/>
                                            </p:txEl>
                                          </p:spTgt>
                                        </p:tgtEl>
                                        <p:attrNameLst>
                                          <p:attrName>style.visibility</p:attrName>
                                        </p:attrNameLst>
                                      </p:cBhvr>
                                      <p:to>
                                        <p:strVal val="visible"/>
                                      </p:to>
                                    </p:set>
                                    <p:animEffect transition="in" filter="fade">
                                      <p:cBhvr>
                                        <p:cTn id="37" dur="500"/>
                                        <p:tgtEl>
                                          <p:spTgt spid="3">
                                            <p:txEl>
                                              <p:pRg st="6" end="6"/>
                                            </p:txEl>
                                          </p:spTgt>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3">
                                            <p:txEl>
                                              <p:pRg st="7" end="7"/>
                                            </p:txEl>
                                          </p:spTgt>
                                        </p:tgtEl>
                                        <p:attrNameLst>
                                          <p:attrName>style.visibility</p:attrName>
                                        </p:attrNameLst>
                                      </p:cBhvr>
                                      <p:to>
                                        <p:strVal val="visible"/>
                                      </p:to>
                                    </p:set>
                                    <p:animEffect transition="in" filter="fade">
                                      <p:cBhvr>
                                        <p:cTn id="42" dur="500"/>
                                        <p:tgtEl>
                                          <p:spTgt spid="3">
                                            <p:txEl>
                                              <p:pRg st="7" end="7"/>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48B0F8-8E79-21C5-66A2-59011570431A}"/>
              </a:ext>
            </a:extLst>
          </p:cNvPr>
          <p:cNvSpPr>
            <a:spLocks noGrp="1"/>
          </p:cNvSpPr>
          <p:nvPr>
            <p:ph type="title"/>
          </p:nvPr>
        </p:nvSpPr>
        <p:spPr/>
        <p:txBody>
          <a:bodyPr/>
          <a:lstStyle/>
          <a:p>
            <a:r>
              <a:rPr lang="en-US" dirty="0">
                <a:ea typeface="Calibri Light"/>
                <a:cs typeface="Calibri Light"/>
              </a:rPr>
              <a:t>Funds</a:t>
            </a:r>
            <a:endParaRPr lang="en-US" dirty="0"/>
          </a:p>
        </p:txBody>
      </p:sp>
      <p:sp>
        <p:nvSpPr>
          <p:cNvPr id="3" name="Content Placeholder 2">
            <a:extLst>
              <a:ext uri="{FF2B5EF4-FFF2-40B4-BE49-F238E27FC236}">
                <a16:creationId xmlns:a16="http://schemas.microsoft.com/office/drawing/2014/main" id="{8F448F4E-9A21-2136-188E-621EB0C4CA6B}"/>
              </a:ext>
            </a:extLst>
          </p:cNvPr>
          <p:cNvSpPr>
            <a:spLocks noGrp="1"/>
          </p:cNvSpPr>
          <p:nvPr>
            <p:ph idx="1"/>
          </p:nvPr>
        </p:nvSpPr>
        <p:spPr>
          <a:xfrm>
            <a:off x="658727" y="2361304"/>
            <a:ext cx="10753725" cy="3766185"/>
          </a:xfrm>
        </p:spPr>
        <p:txBody>
          <a:bodyPr vert="horz" lIns="91440" tIns="45720" rIns="91440" bIns="45720" rtlCol="0" anchor="t">
            <a:normAutofit/>
          </a:bodyPr>
          <a:lstStyle/>
          <a:p>
            <a:r>
              <a:rPr lang="en-US" dirty="0">
                <a:ea typeface="Calibri Light"/>
                <a:cs typeface="Calibri Light"/>
              </a:rPr>
              <a:t>All funds received from fundraisers, donations, etc., MUST be received through the Odessa College Marketplace. (No Venmo, no </a:t>
            </a:r>
            <a:r>
              <a:rPr lang="en-US" err="1">
                <a:ea typeface="Calibri Light"/>
                <a:cs typeface="Calibri Light"/>
              </a:rPr>
              <a:t>Cashapp</a:t>
            </a:r>
            <a:r>
              <a:rPr lang="en-US" dirty="0">
                <a:ea typeface="Calibri Light"/>
                <a:cs typeface="Calibri Light"/>
              </a:rPr>
              <a:t>, no </a:t>
            </a:r>
            <a:r>
              <a:rPr lang="en-US" err="1">
                <a:ea typeface="Calibri Light"/>
                <a:cs typeface="Calibri Light"/>
              </a:rPr>
              <a:t>Paypal</a:t>
            </a:r>
            <a:r>
              <a:rPr lang="en-US" dirty="0">
                <a:ea typeface="Calibri Light"/>
                <a:cs typeface="Calibri Light"/>
              </a:rPr>
              <a:t>, no Zelle, etc.)</a:t>
            </a:r>
          </a:p>
          <a:p>
            <a:endParaRPr lang="en-US" dirty="0">
              <a:ea typeface="Calibri Light"/>
              <a:cs typeface="Calibri Light"/>
            </a:endParaRPr>
          </a:p>
          <a:p>
            <a:r>
              <a:rPr lang="en-US" dirty="0">
                <a:ea typeface="Calibri Light"/>
                <a:cs typeface="Calibri Light"/>
              </a:rPr>
              <a:t>Please reach out to the Purchasing Department for questions. </a:t>
            </a:r>
            <a:r>
              <a:rPr lang="en-US" dirty="0">
                <a:ea typeface="Calibri Light"/>
                <a:cs typeface="Calibri Light"/>
                <a:hlinkClick r:id="rId2"/>
              </a:rPr>
              <a:t>Purchasing@odessa.edu</a:t>
            </a:r>
            <a:r>
              <a:rPr lang="en-US" dirty="0">
                <a:ea typeface="Calibri Light"/>
                <a:cs typeface="Calibri Light"/>
              </a:rPr>
              <a:t> </a:t>
            </a:r>
          </a:p>
          <a:p>
            <a:r>
              <a:rPr lang="en-US" dirty="0">
                <a:ea typeface="Calibri Light"/>
                <a:cs typeface="Calibri Light"/>
              </a:rPr>
              <a:t> </a:t>
            </a:r>
          </a:p>
        </p:txBody>
      </p:sp>
    </p:spTree>
    <p:extLst>
      <p:ext uri="{BB962C8B-B14F-4D97-AF65-F5344CB8AC3E}">
        <p14:creationId xmlns:p14="http://schemas.microsoft.com/office/powerpoint/2010/main" val="2498904426"/>
      </p:ext>
    </p:extLst>
  </p:cSld>
  <p:clrMapOvr>
    <a:masterClrMapping/>
  </p:clrMapOvr>
</p:sld>
</file>

<file path=ppt/theme/theme1.xml><?xml version="1.0" encoding="utf-8"?>
<a:theme xmlns:a="http://schemas.openxmlformats.org/drawingml/2006/main" name="Metropolitan">
  <a:themeElements>
    <a:clrScheme name="Metropolitan">
      <a:dk1>
        <a:sysClr val="windowText" lastClr="000000"/>
      </a:dk1>
      <a:lt1>
        <a:sysClr val="window" lastClr="FFFFFF"/>
      </a:lt1>
      <a:dk2>
        <a:srgbClr val="162F33"/>
      </a:dk2>
      <a:lt2>
        <a:srgbClr val="EAF0E0"/>
      </a:lt2>
      <a:accent1>
        <a:srgbClr val="50B4C8"/>
      </a:accent1>
      <a:accent2>
        <a:srgbClr val="A8B97F"/>
      </a:accent2>
      <a:accent3>
        <a:srgbClr val="9B9256"/>
      </a:accent3>
      <a:accent4>
        <a:srgbClr val="657689"/>
      </a:accent4>
      <a:accent5>
        <a:srgbClr val="7A855D"/>
      </a:accent5>
      <a:accent6>
        <a:srgbClr val="84AC9D"/>
      </a:accent6>
      <a:hlink>
        <a:srgbClr val="2370CD"/>
      </a:hlink>
      <a:folHlink>
        <a:srgbClr val="877589"/>
      </a:folHlink>
    </a:clrScheme>
    <a:fontScheme name="Metropolitan">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Metropolitan">
      <a:fillStyleLst>
        <a:solidFill>
          <a:schemeClr val="phClr"/>
        </a:solidFill>
        <a:gradFill rotWithShape="1">
          <a:gsLst>
            <a:gs pos="0">
              <a:schemeClr val="phClr">
                <a:tint val="70000"/>
                <a:satMod val="100000"/>
                <a:lumMod val="110000"/>
              </a:schemeClr>
            </a:gs>
            <a:gs pos="50000">
              <a:schemeClr val="phClr">
                <a:tint val="75000"/>
                <a:satMod val="101000"/>
                <a:lumMod val="105000"/>
              </a:schemeClr>
            </a:gs>
            <a:gs pos="100000">
              <a:schemeClr val="phClr">
                <a:tint val="82000"/>
                <a:satMod val="104000"/>
                <a:lumMod val="105000"/>
              </a:schemeClr>
            </a:gs>
          </a:gsLst>
          <a:lin ang="2700000" scaled="0"/>
        </a:gradFill>
        <a:gradFill rotWithShape="1">
          <a:gsLst>
            <a:gs pos="0">
              <a:schemeClr val="phClr">
                <a:tint val="97000"/>
                <a:satMod val="100000"/>
                <a:lumMod val="102000"/>
              </a:schemeClr>
            </a:gs>
            <a:gs pos="50000">
              <a:schemeClr val="phClr">
                <a:shade val="100000"/>
                <a:satMod val="100000"/>
                <a:lumMod val="100000"/>
              </a:schemeClr>
            </a:gs>
            <a:gs pos="100000">
              <a:schemeClr val="phClr">
                <a:shade val="80000"/>
                <a:satMod val="100000"/>
                <a:lumMod val="99000"/>
              </a:schemeClr>
            </a:gs>
          </a:gsLst>
          <a:lin ang="2700000" scaled="0"/>
        </a:gradFill>
      </a:fillStyleLst>
      <a:lnStyleLst>
        <a:ln w="9525" cap="flat" cmpd="sng" algn="ctr">
          <a:solidFill>
            <a:schemeClr val="phClr"/>
          </a:solidFill>
          <a:prstDash val="solid"/>
        </a:ln>
        <a:ln w="12700" cap="flat" cmpd="sng" algn="ctr">
          <a:solidFill>
            <a:schemeClr val="phClr"/>
          </a:solidFill>
          <a:prstDash val="solid"/>
        </a:ln>
        <a:ln w="19050"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solidFill>
          <a:schemeClr val="phClr">
            <a:shade val="95000"/>
            <a:satMod val="170000"/>
          </a:schemeClr>
        </a:solidFill>
      </a:bgFillStyleLst>
    </a:fmtScheme>
  </a:themeElements>
  <a:objectDefaults/>
  <a:extraClrSchemeLst/>
  <a:extLst>
    <a:ext uri="{05A4C25C-085E-4340-85A3-A5531E510DB2}">
      <thm15:themeFamily xmlns:thm15="http://schemas.microsoft.com/office/thememl/2012/main" name="Metropolitan" id="{4C5440D6-04D2-4954-96CF-F251137069B2}" vid="{79CFCA13-9412-4290-BB4B-85112F88857B}"/>
    </a:ext>
  </a:extLst>
</a:theme>
</file>

<file path=ppt/theme/theme2.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Banded</Template>
  <Application>Microsoft Office PowerPoint</Application>
  <PresentationFormat>Widescreen</PresentationFormat>
  <Slides>38</Slides>
  <Notes>0</Notes>
  <HiddenSlides>0</HiddenSlides>
  <ScaleCrop>false</ScaleCrop>
  <HeadingPairs>
    <vt:vector size="4" baseType="variant">
      <vt:variant>
        <vt:lpstr>Theme</vt:lpstr>
      </vt:variant>
      <vt:variant>
        <vt:i4>2</vt:i4>
      </vt:variant>
      <vt:variant>
        <vt:lpstr>Slide Titles</vt:lpstr>
      </vt:variant>
      <vt:variant>
        <vt:i4>38</vt:i4>
      </vt:variant>
    </vt:vector>
  </HeadingPairs>
  <TitlesOfParts>
    <vt:vector size="40" baseType="lpstr">
      <vt:lpstr>Metropolitan</vt:lpstr>
      <vt:lpstr>office theme</vt:lpstr>
      <vt:lpstr>Ethics &amp; Risk Management</vt:lpstr>
      <vt:lpstr>Overview</vt:lpstr>
      <vt:lpstr>What is Ethics?</vt:lpstr>
      <vt:lpstr>What is Risk Management?</vt:lpstr>
      <vt:lpstr>Managing Risk</vt:lpstr>
      <vt:lpstr>Managing Risk</vt:lpstr>
      <vt:lpstr>Why Risk Management?</vt:lpstr>
      <vt:lpstr>Other Areas of Risk Management</vt:lpstr>
      <vt:lpstr>Funds</vt:lpstr>
      <vt:lpstr>Clay’s Bill (TEX § 51.9361)</vt:lpstr>
      <vt:lpstr>Important Concepts</vt:lpstr>
      <vt:lpstr>Constitutional Rights of Student Organizations</vt:lpstr>
      <vt:lpstr>Constitutional Rights of Student Organizations</vt:lpstr>
      <vt:lpstr>Judicial Support</vt:lpstr>
      <vt:lpstr>Judicial Support</vt:lpstr>
      <vt:lpstr>Judicial Support</vt:lpstr>
      <vt:lpstr>Judicial Support</vt:lpstr>
      <vt:lpstr>Judicial Support</vt:lpstr>
      <vt:lpstr>State Mandated Policies </vt:lpstr>
      <vt:lpstr>Controlled Substances</vt:lpstr>
      <vt:lpstr>Controlled Substances</vt:lpstr>
      <vt:lpstr>Hazing</vt:lpstr>
      <vt:lpstr>Hazing</vt:lpstr>
      <vt:lpstr>Title IX</vt:lpstr>
      <vt:lpstr>Title IX (cont.)</vt:lpstr>
      <vt:lpstr>Title IX implications for  student organizations</vt:lpstr>
      <vt:lpstr>Title IX implications for  student organizations</vt:lpstr>
      <vt:lpstr>Sexual Misconduct</vt:lpstr>
      <vt:lpstr>TEA is consent VIDEO</vt:lpstr>
      <vt:lpstr>Any Questions? Reach out to:</vt:lpstr>
      <vt:lpstr>Firearms and Fire Safety</vt:lpstr>
      <vt:lpstr>PowerPoint Presentation</vt:lpstr>
      <vt:lpstr>Active Shooter Incidents 2021 vs 2022</vt:lpstr>
      <vt:lpstr>Travel</vt:lpstr>
      <vt:lpstr>Behavior at Events</vt:lpstr>
      <vt:lpstr>Notice of Senate Bill 17</vt:lpstr>
      <vt:lpstr>Americans with Disabilities Act</vt:lpstr>
      <vt:lpstr>Q&amp;A</vt:lpstr>
    </vt:vector>
  </TitlesOfParts>
  <Company>Grizli777</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Student Organization Advisor Training</dc:title>
  <dc:creator>David Prevost</dc:creator>
  <cp:revision>78</cp:revision>
  <cp:lastPrinted>2016-09-22T18:28:38Z</cp:lastPrinted>
  <dcterms:created xsi:type="dcterms:W3CDTF">2013-02-03T18:34:19Z</dcterms:created>
  <dcterms:modified xsi:type="dcterms:W3CDTF">2024-09-09T17:54:24Z</dcterms:modified>
</cp:coreProperties>
</file>